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Proxima Nova"/>
      <p:regular r:id="rId43"/>
      <p:bold r:id="rId44"/>
      <p:italic r:id="rId45"/>
      <p:boldItalic r:id="rId46"/>
    </p:embeddedFont>
    <p:embeddedFont>
      <p:font typeface="Inconsolata"/>
      <p:regular r:id="rId47"/>
      <p:bold r:id="rId48"/>
    </p:embeddedFont>
    <p:embeddedFont>
      <p:font typeface="Proxima Nova Semibold"/>
      <p:regular r:id="rId49"/>
      <p:bold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3">
          <p15:clr>
            <a:srgbClr val="9AA0A6"/>
          </p15:clr>
        </p15:guide>
        <p15:guide id="2" orient="horz" pos="2914">
          <p15:clr>
            <a:srgbClr val="9AA0A6"/>
          </p15:clr>
        </p15:guide>
        <p15:guide id="3" pos="130">
          <p15:clr>
            <a:srgbClr val="9AA0A6"/>
          </p15:clr>
        </p15:guide>
        <p15:guide id="4" pos="5649">
          <p15:clr>
            <a:srgbClr val="9AA0A6"/>
          </p15:clr>
        </p15:guide>
        <p15:guide id="5" orient="horz" pos="572">
          <p15:clr>
            <a:srgbClr val="9AA0A6"/>
          </p15:clr>
        </p15:guide>
        <p15:guide id="6" orient="horz" pos="735">
          <p15:clr>
            <a:srgbClr val="9AA0A6"/>
          </p15:clr>
        </p15:guide>
        <p15:guide id="7" pos="3211">
          <p15:clr>
            <a:srgbClr val="9AA0A6"/>
          </p15:clr>
        </p15:guide>
        <p15:guide id="8" orient="horz" pos="2571">
          <p15:clr>
            <a:srgbClr val="9AA0A6"/>
          </p15:clr>
        </p15:guide>
        <p15:guide id="9" pos="47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DD63A-CFFC-44FA-A5CA-C6FB3A8E7C06}">
  <a:tblStyle styleId="{B0FDD63A-CFFC-44FA-A5CA-C6FB3A8E7C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3" orient="horz"/>
        <p:guide pos="2914" orient="horz"/>
        <p:guide pos="130"/>
        <p:guide pos="5649"/>
        <p:guide pos="572" orient="horz"/>
        <p:guide pos="735" orient="horz"/>
        <p:guide pos="3211"/>
        <p:guide pos="2571" orient="horz"/>
        <p:guide pos="470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ProximaNova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Semibold-boldItalic.fntdata"/><Relationship Id="rId50" Type="http://schemas.openxmlformats.org/officeDocument/2006/relationships/font" Target="fonts/ProximaNovaSemibold-bold.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bootstrap.com/docs/4.4/components/alert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3d754ec77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3d754ec77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73d754ec77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3d754ec77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7c0b51815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7c0b5181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73d754ec77_1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73d754ec77_1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d51b088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d51b088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6dfb86be03_1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6dfb86be03_1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6dfb86be03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6dfb86be03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6dfb86be03_1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6dfb86be03_1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6dfb86be03_1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6dfb86be03_1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73d754ec77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73d754ec77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98b29f813_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98b29f813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73d754ec77_1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3d754ec77_1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6dfb86be03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6dfb86be03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6da8f5e21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6da8f5e21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7c0b51815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7c0b51815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47ab0ecc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7ab0ecc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a:t>
            </a:r>
            <a:r>
              <a:rPr lang="en"/>
              <a:t>: </a:t>
            </a:r>
            <a:r>
              <a:rPr lang="en" u="sng">
                <a:solidFill>
                  <a:schemeClr val="hlink"/>
                </a:solidFill>
                <a:hlinkClick r:id="rId2"/>
              </a:rPr>
              <a:t>https://getbootstrap.com/docs/4.4/components/alerts/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You can scroll through the list here. Advise students to feel free to take directly from their examples, as Bootstrap documentation is more useful to new programmers as, “Here’s an example to grab and change what you’ve got to” than “Here’s explanations of all these classes you should memorize and be able to use independently!”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73d754ec77_1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73d754ec77_1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6da8f5e2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6da8f5e2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7c0b5181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c0b5181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Note the different breakpoints as defined in this CodePen. </a:t>
            </a:r>
            <a:endParaRPr/>
          </a:p>
          <a:p>
            <a:pPr indent="-298450" lvl="0" marL="457200" rtl="0" algn="l">
              <a:spcBef>
                <a:spcPts val="0"/>
              </a:spcBef>
              <a:spcAft>
                <a:spcPts val="0"/>
              </a:spcAft>
              <a:buSzPts val="1100"/>
              <a:buChar char="●"/>
            </a:pPr>
            <a:r>
              <a:rPr lang="en"/>
              <a:t>Use CodePen’s full-screen view to show how the columns start stacking at different times, otherwise CodePen has its own breakpoint between the code and webpage that will mess with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73d754ec77_1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73d754ec77_1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6da8f5e2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da8f5e2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98b29f81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c98b29f81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73d754ec77_1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73d754ec77_1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73d754ec77_1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3d754ec77_1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do those styles do for us?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73d754ec77_1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73d754ec77_1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73d754ec77_1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73d754ec77_1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6da8f5e21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6da8f5e21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dd4fa9b7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dd4fa9b7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83408fe8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3408fe8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83408fe8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3408fe8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6dfb86be03_1_3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rPr>
              <a:t>DURATION</a:t>
            </a:r>
            <a:r>
              <a:rPr lang="en" sz="1100">
                <a:solidFill>
                  <a:schemeClr val="dk1"/>
                </a:solidFill>
              </a:rPr>
              <a:t>: 1 minute</a:t>
            </a:r>
            <a:endParaRPr sz="1100">
              <a:solidFill>
                <a:schemeClr val="dk1"/>
              </a:solidFill>
            </a:endParaRPr>
          </a:p>
          <a:p>
            <a:pPr indent="0" lvl="0" marL="0" rtl="0" algn="l">
              <a:spcBef>
                <a:spcPts val="900"/>
              </a:spcBef>
              <a:spcAft>
                <a:spcPts val="0"/>
              </a:spcAft>
              <a:buClr>
                <a:schemeClr val="dk1"/>
              </a:buClr>
              <a:buSzPts val="1100"/>
              <a:buFont typeface="Arial"/>
              <a:buNone/>
            </a:pPr>
            <a:r>
              <a:rPr b="1" lang="en" sz="1100">
                <a:solidFill>
                  <a:schemeClr val="dk1"/>
                </a:solidFill>
              </a:rPr>
              <a:t>TEACHING TIPS:</a:t>
            </a:r>
            <a:endParaRPr sz="1100">
              <a:solidFill>
                <a:schemeClr val="dk1"/>
              </a:solidFill>
            </a:endParaRPr>
          </a:p>
          <a:p>
            <a:pPr indent="-298450" lvl="0" marL="457200" rtl="0" algn="l">
              <a:spcBef>
                <a:spcPts val="900"/>
              </a:spcBef>
              <a:spcAft>
                <a:spcPts val="0"/>
              </a:spcAft>
              <a:buClr>
                <a:schemeClr val="dk1"/>
              </a:buClr>
              <a:buSzPts val="1100"/>
              <a:buChar char="●"/>
            </a:pPr>
            <a:r>
              <a:rPr lang="en" sz="1100">
                <a:solidFill>
                  <a:schemeClr val="dk1"/>
                </a:solidFill>
              </a:rPr>
              <a:t>Learning objectives help frame the lesson and give students an idea of what to expect.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Explain to students how this lesson fits into the overall course to help them make connections with content from other lessons.</a:t>
            </a:r>
            <a:endParaRPr b="1" sz="1100">
              <a:solidFill>
                <a:schemeClr val="dk1"/>
              </a:solidFill>
            </a:endParaRPr>
          </a:p>
        </p:txBody>
      </p:sp>
      <p:sp>
        <p:nvSpPr>
          <p:cNvPr id="609" name="Google Shape;609;g6dfb86be03_1_368: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7c0b518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7c0b518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73d754ec77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73d754ec77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73d754ec77_1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3d754ec77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add your own opinions to either side of the table in your copy of this deck!</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6" name="Google Shape;16;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7" name="Google Shape;17;p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89" name="Shape 89"/>
        <p:cNvGrpSpPr/>
        <p:nvPr/>
      </p:nvGrpSpPr>
      <p:grpSpPr>
        <a:xfrm>
          <a:off x="0" y="0"/>
          <a:ext cx="0" cy="0"/>
          <a:chOff x="0" y="0"/>
          <a:chExt cx="0" cy="0"/>
        </a:xfrm>
      </p:grpSpPr>
      <p:sp>
        <p:nvSpPr>
          <p:cNvPr id="90" name="Google Shape;90;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2"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4" name="Google Shape;94;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5" name="Google Shape;95;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7" name="Google Shape;97;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8" name="Google Shape;98;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99" name="Google Shape;99;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0" name="Shape 100"/>
        <p:cNvGrpSpPr/>
        <p:nvPr/>
      </p:nvGrpSpPr>
      <p:grpSpPr>
        <a:xfrm>
          <a:off x="0" y="0"/>
          <a:ext cx="0" cy="0"/>
          <a:chOff x="0" y="0"/>
          <a:chExt cx="0" cy="0"/>
        </a:xfrm>
      </p:grpSpPr>
      <p:sp>
        <p:nvSpPr>
          <p:cNvPr id="101" name="Google Shape;101;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3" name="Google Shape;103;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6" name="Google Shape;106;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7"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09" name="Google Shape;109;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0" name="Google Shape;110;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1" name="Google Shape;111;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2"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6" name="Google Shape;116;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7" name="Google Shape;117;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18" name="Google Shape;118;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GA-Cog-900.png" id="119" name="Google Shape;119;p15"/>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0"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4" name="Google Shape;124;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5" name="Google Shape;125;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6" name="Google Shape;126;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8"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1" name="Google Shape;131;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2" name="Google Shape;132;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8" name="Google Shape;138;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39"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3" name="Google Shape;143;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4" name="Google Shape;144;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6" name="Google Shape;146;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7" name="Google Shape;147;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8"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2" name="Google Shape;152;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7" name="Google Shape;157;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8"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2" name="Google Shape;162;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5" name="Google Shape;165;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8"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6" name="Shape 166"/>
        <p:cNvGrpSpPr/>
        <p:nvPr/>
      </p:nvGrpSpPr>
      <p:grpSpPr>
        <a:xfrm>
          <a:off x="0" y="0"/>
          <a:ext cx="0" cy="0"/>
          <a:chOff x="0" y="0"/>
          <a:chExt cx="0" cy="0"/>
        </a:xfrm>
      </p:grpSpPr>
      <p:sp>
        <p:nvSpPr>
          <p:cNvPr id="167" name="Google Shape;167;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69" name="Google Shape;169;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0" name="Google Shape;170;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1" name="Google Shape;171;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2" name="Google Shape;172;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3" name="Google Shape;173;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4" name="Google Shape;174;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5" name="Google Shape;175;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6"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 name="Google Shape;178;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9" name="Google Shape;179;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3" name="Google Shape;183;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4"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7" name="Google Shape;187;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3" name="Google Shape;193;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4"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7" name="Google Shape;197;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1" name="Google Shape;201;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02"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6" name="Google Shape;206;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0" name="Google Shape;210;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13"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6" name="Google Shape;216;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7" name="Google Shape;217;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1" name="Google Shape;221;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 Timer">
  <p:cSld name="BLANK_2">
    <p:spTree>
      <p:nvGrpSpPr>
        <p:cNvPr id="222"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5" name="Google Shape;225;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7" name="Google Shape;227;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8" name="Google Shape;228;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_2">
    <p:spTree>
      <p:nvGrpSpPr>
        <p:cNvPr id="232"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35" name="Google Shape;235;p2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37" name="Google Shape;237;p2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40" name="Shape 240"/>
        <p:cNvGrpSpPr/>
        <p:nvPr/>
      </p:nvGrpSpPr>
      <p:grpSpPr>
        <a:xfrm>
          <a:off x="0" y="0"/>
          <a:ext cx="0" cy="0"/>
          <a:chOff x="0" y="0"/>
          <a:chExt cx="0" cy="0"/>
        </a:xfrm>
      </p:grpSpPr>
      <p:sp>
        <p:nvSpPr>
          <p:cNvPr id="241" name="Google Shape;241;p29"/>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44" name="Google Shape;244;p2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5" name="Google Shape;245;p29"/>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46" name="Google Shape;246;p2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47" name="Google Shape;247;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48"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51" name="Google Shape;251;p30"/>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52" name="Google Shape;252;p30"/>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53" name="Google Shape;253;p3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4" name="Google Shape;254;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5" name="Google Shape;45;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8" name="Google Shape;48;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49" name="Google Shape;49;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55"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58" name="Google Shape;258;p31"/>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9" name="Google Shape;259;p31"/>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60" name="Google Shape;260;p31"/>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61" name="Google Shape;261;p31"/>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62" name="Google Shape;262;p31"/>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3" name="Google Shape;263;p31"/>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4" name="Google Shape;264;p31"/>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5" name="Google Shape;265;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66" name="Shape 266"/>
        <p:cNvGrpSpPr/>
        <p:nvPr/>
      </p:nvGrpSpPr>
      <p:grpSpPr>
        <a:xfrm>
          <a:off x="0" y="0"/>
          <a:ext cx="0" cy="0"/>
          <a:chOff x="0" y="0"/>
          <a:chExt cx="0" cy="0"/>
        </a:xfrm>
      </p:grpSpPr>
      <p:sp>
        <p:nvSpPr>
          <p:cNvPr id="267" name="Google Shape;267;p32"/>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9" name="Google Shape;269;p32"/>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70" name="Google Shape;270;p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71" name="Google Shape;271;p32"/>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_1">
    <p:spTree>
      <p:nvGrpSpPr>
        <p:cNvPr id="272"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75" name="Google Shape;275;p33"/>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276" name="Google Shape;276;p33"/>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3"/>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78" name="Google Shape;278;p33"/>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79" name="Google Shape;279;p33"/>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0" name="Google Shape;280;p33"/>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81" name="Google Shape;281;p3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282" name="Shape 282"/>
        <p:cNvGrpSpPr/>
        <p:nvPr/>
      </p:nvGrpSpPr>
      <p:grpSpPr>
        <a:xfrm>
          <a:off x="0" y="0"/>
          <a:ext cx="0" cy="0"/>
          <a:chOff x="0" y="0"/>
          <a:chExt cx="0" cy="0"/>
        </a:xfrm>
      </p:grpSpPr>
      <p:sp>
        <p:nvSpPr>
          <p:cNvPr id="283" name="Google Shape;283;p34"/>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85" name="Google Shape;285;p3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86" name="Google Shape;286;p3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287" name="Google Shape;287;p3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88" name="Google Shape;288;p34"/>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a:t>
            </a:r>
            <a:r>
              <a:rPr lang="en"/>
              <a:t>9</a:t>
            </a:r>
            <a:r>
              <a:rPr lang="en"/>
              <a:t> General Assembly</a:t>
            </a:r>
            <a:endParaRPr/>
          </a:p>
        </p:txBody>
      </p:sp>
      <p:pic>
        <p:nvPicPr>
          <p:cNvPr id="289" name="Google Shape;289;p34"/>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290" name="Google Shape;290;p34"/>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91" name="Google Shape;291;p3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92" name="Google Shape;292;p34"/>
          <p:cNvSpPr txBox="1"/>
          <p:nvPr>
            <p:ph idx="4"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299" name="Shape 299"/>
        <p:cNvGrpSpPr/>
        <p:nvPr/>
      </p:nvGrpSpPr>
      <p:grpSpPr>
        <a:xfrm>
          <a:off x="0" y="0"/>
          <a:ext cx="0" cy="0"/>
          <a:chOff x="0" y="0"/>
          <a:chExt cx="0" cy="0"/>
        </a:xfrm>
      </p:grpSpPr>
      <p:sp>
        <p:nvSpPr>
          <p:cNvPr id="300" name="Google Shape;300;p36"/>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36"/>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304" name="Google Shape;304;p36"/>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305" name="Google Shape;305;p3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306" name="Shape 306"/>
        <p:cNvGrpSpPr/>
        <p:nvPr/>
      </p:nvGrpSpPr>
      <p:grpSpPr>
        <a:xfrm>
          <a:off x="0" y="0"/>
          <a:ext cx="0" cy="0"/>
          <a:chOff x="0" y="0"/>
          <a:chExt cx="0" cy="0"/>
        </a:xfrm>
      </p:grpSpPr>
      <p:sp>
        <p:nvSpPr>
          <p:cNvPr id="307" name="Google Shape;307;p37"/>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309" name="Google Shape;309;p37"/>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310" name="Google Shape;310;p37"/>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311" name="Google Shape;311;p37"/>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312" name="Google Shape;312;p37"/>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313" name="Google Shape;313;p37"/>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314" name="Google Shape;314;p37"/>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315" name="Google Shape;315;p37"/>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316" name="Google Shape;316;p37"/>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17" name="Google Shape;317;p37"/>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8" name="Google Shape;318;p37"/>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9" name="Google Shape;319;p37"/>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0" name="Google Shape;320;p37"/>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21" name="Google Shape;321;p37"/>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22" name="Google Shape;322;p37"/>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23" name="Google Shape;323;p37"/>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24" name="Google Shape;324;p37"/>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25" name="Google Shape;325;p37"/>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27" name="Google Shape;327;p37"/>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328" name="Google Shape;328;p37"/>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329" name="Shape 329"/>
        <p:cNvGrpSpPr/>
        <p:nvPr/>
      </p:nvGrpSpPr>
      <p:grpSpPr>
        <a:xfrm>
          <a:off x="0" y="0"/>
          <a:ext cx="0" cy="0"/>
          <a:chOff x="0" y="0"/>
          <a:chExt cx="0" cy="0"/>
        </a:xfrm>
      </p:grpSpPr>
      <p:sp>
        <p:nvSpPr>
          <p:cNvPr id="330" name="Google Shape;330;p38"/>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8"/>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332" name="Google Shape;332;p38"/>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333" name="Google Shape;333;p38"/>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334" name="Google Shape;334;p38"/>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8"/>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336" name="Google Shape;336;p3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337" name="Google Shape;337;p38"/>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338" name="Google Shape;338;p38"/>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339" name="Shape 339"/>
        <p:cNvGrpSpPr/>
        <p:nvPr/>
      </p:nvGrpSpPr>
      <p:grpSpPr>
        <a:xfrm>
          <a:off x="0" y="0"/>
          <a:ext cx="0" cy="0"/>
          <a:chOff x="0" y="0"/>
          <a:chExt cx="0" cy="0"/>
        </a:xfrm>
      </p:grpSpPr>
      <p:sp>
        <p:nvSpPr>
          <p:cNvPr id="340" name="Google Shape;340;p39"/>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9"/>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342" name="Google Shape;342;p39"/>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343" name="Google Shape;343;p39"/>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344" name="Google Shape;344;p39"/>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46" name="Google Shape;346;p39"/>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347" name="Google Shape;347;p39"/>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348" name="Google Shape;348;p39"/>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349" name="Shape 349"/>
        <p:cNvGrpSpPr/>
        <p:nvPr/>
      </p:nvGrpSpPr>
      <p:grpSpPr>
        <a:xfrm>
          <a:off x="0" y="0"/>
          <a:ext cx="0" cy="0"/>
          <a:chOff x="0" y="0"/>
          <a:chExt cx="0" cy="0"/>
        </a:xfrm>
      </p:grpSpPr>
      <p:sp>
        <p:nvSpPr>
          <p:cNvPr id="350" name="Google Shape;350;p40"/>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0"/>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52" name="Google Shape;352;p40"/>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53" name="Google Shape;353;p4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354" name="Google Shape;354;p40"/>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355" name="Google Shape;355;p40"/>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356" name="Shape 356"/>
        <p:cNvGrpSpPr/>
        <p:nvPr/>
      </p:nvGrpSpPr>
      <p:grpSpPr>
        <a:xfrm>
          <a:off x="0" y="0"/>
          <a:ext cx="0" cy="0"/>
          <a:chOff x="0" y="0"/>
          <a:chExt cx="0" cy="0"/>
        </a:xfrm>
      </p:grpSpPr>
      <p:sp>
        <p:nvSpPr>
          <p:cNvPr id="357" name="Google Shape;357;p41"/>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8" name="Google Shape;358;p41"/>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5" name="Google Shape;55;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8" name="Google Shape;58;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9" name="Google Shape;59;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359" name="Shape 359"/>
        <p:cNvGrpSpPr/>
        <p:nvPr/>
      </p:nvGrpSpPr>
      <p:grpSpPr>
        <a:xfrm>
          <a:off x="0" y="0"/>
          <a:ext cx="0" cy="0"/>
          <a:chOff x="0" y="0"/>
          <a:chExt cx="0" cy="0"/>
        </a:xfrm>
      </p:grpSpPr>
      <p:sp>
        <p:nvSpPr>
          <p:cNvPr id="360" name="Google Shape;360;p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61" name="Google Shape;361;p4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62" name="Google Shape;362;p4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63" name="Google Shape;363;p4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64" name="Google Shape;364;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365" name="Shape 365"/>
        <p:cNvGrpSpPr/>
        <p:nvPr/>
      </p:nvGrpSpPr>
      <p:grpSpPr>
        <a:xfrm>
          <a:off x="0" y="0"/>
          <a:ext cx="0" cy="0"/>
          <a:chOff x="0" y="0"/>
          <a:chExt cx="0" cy="0"/>
        </a:xfrm>
      </p:grpSpPr>
      <p:sp>
        <p:nvSpPr>
          <p:cNvPr id="366" name="Google Shape;366;p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67" name="Google Shape;367;p4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68" name="Google Shape;368;p4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69" name="Google Shape;369;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370" name="Shape 370"/>
        <p:cNvGrpSpPr/>
        <p:nvPr/>
      </p:nvGrpSpPr>
      <p:grpSpPr>
        <a:xfrm>
          <a:off x="0" y="0"/>
          <a:ext cx="0" cy="0"/>
          <a:chOff x="0" y="0"/>
          <a:chExt cx="0" cy="0"/>
        </a:xfrm>
      </p:grpSpPr>
      <p:sp>
        <p:nvSpPr>
          <p:cNvPr id="371" name="Google Shape;371;p44"/>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72" name="Google Shape;372;p44"/>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1" sz="2400"/>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p:txBody>
      </p:sp>
      <p:sp>
        <p:nvSpPr>
          <p:cNvPr id="373" name="Google Shape;373;p4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74" name="Google Shape;374;p4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75" name="Google Shape;375;p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76" name="Google Shape;376;p44"/>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377" name="Shape 377"/>
        <p:cNvGrpSpPr/>
        <p:nvPr/>
      </p:nvGrpSpPr>
      <p:grpSpPr>
        <a:xfrm>
          <a:off x="0" y="0"/>
          <a:ext cx="0" cy="0"/>
          <a:chOff x="0" y="0"/>
          <a:chExt cx="0" cy="0"/>
        </a:xfrm>
      </p:grpSpPr>
      <p:sp>
        <p:nvSpPr>
          <p:cNvPr id="378" name="Google Shape;378;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79" name="Google Shape;379;p4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380" name="Shape 380"/>
        <p:cNvGrpSpPr/>
        <p:nvPr/>
      </p:nvGrpSpPr>
      <p:grpSpPr>
        <a:xfrm>
          <a:off x="0" y="0"/>
          <a:ext cx="0" cy="0"/>
          <a:chOff x="0" y="0"/>
          <a:chExt cx="0" cy="0"/>
        </a:xfrm>
      </p:grpSpPr>
      <p:cxnSp>
        <p:nvCxnSpPr>
          <p:cNvPr id="381" name="Google Shape;381;p46"/>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382" name="Google Shape;382;p46"/>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383" name="Google Shape;383;p46"/>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384" name="Google Shape;384;p46"/>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385" name="Google Shape;385;p46"/>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386" name="Google Shape;386;p4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87" name="Google Shape;387;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388" name="Shape 388"/>
        <p:cNvGrpSpPr/>
        <p:nvPr/>
      </p:nvGrpSpPr>
      <p:grpSpPr>
        <a:xfrm>
          <a:off x="0" y="0"/>
          <a:ext cx="0" cy="0"/>
          <a:chOff x="0" y="0"/>
          <a:chExt cx="0" cy="0"/>
        </a:xfrm>
      </p:grpSpPr>
      <p:sp>
        <p:nvSpPr>
          <p:cNvPr id="389" name="Google Shape;389;p47"/>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7"/>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391" name="Google Shape;391;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sp>
        <p:nvSpPr>
          <p:cNvPr id="392" name="Google Shape;392;p47"/>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393" name="Google Shape;393;p47"/>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394" name="Google Shape;394;p47"/>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395" name="Shape 395"/>
        <p:cNvGrpSpPr/>
        <p:nvPr/>
      </p:nvGrpSpPr>
      <p:grpSpPr>
        <a:xfrm>
          <a:off x="0" y="0"/>
          <a:ext cx="0" cy="0"/>
          <a:chOff x="0" y="0"/>
          <a:chExt cx="0" cy="0"/>
        </a:xfrm>
      </p:grpSpPr>
      <p:cxnSp>
        <p:nvCxnSpPr>
          <p:cNvPr id="396" name="Google Shape;396;p48"/>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397" name="Google Shape;397;p48"/>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398" name="Google Shape;398;p4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99" name="Google Shape;399;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400" name="Shape 400"/>
        <p:cNvGrpSpPr/>
        <p:nvPr/>
      </p:nvGrpSpPr>
      <p:grpSpPr>
        <a:xfrm>
          <a:off x="0" y="0"/>
          <a:ext cx="0" cy="0"/>
          <a:chOff x="0" y="0"/>
          <a:chExt cx="0" cy="0"/>
        </a:xfrm>
      </p:grpSpPr>
      <p:sp>
        <p:nvSpPr>
          <p:cNvPr id="401" name="Google Shape;401;p49"/>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4" name="Google Shape;404;p4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05" name="Google Shape;405;p49"/>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406" name="Google Shape;406;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GA-Cog-900.png" id="407" name="Google Shape;407;p49"/>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408" name="Shape 408"/>
        <p:cNvGrpSpPr/>
        <p:nvPr/>
      </p:nvGrpSpPr>
      <p:grpSpPr>
        <a:xfrm>
          <a:off x="0" y="0"/>
          <a:ext cx="0" cy="0"/>
          <a:chOff x="0" y="0"/>
          <a:chExt cx="0" cy="0"/>
        </a:xfrm>
      </p:grpSpPr>
      <p:sp>
        <p:nvSpPr>
          <p:cNvPr id="409" name="Google Shape;409;p50"/>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12" name="Google Shape;412;p5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13" name="Google Shape;413;p50"/>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414" name="Google Shape;414;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415" name="Google Shape;415;p50"/>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416" name="Shape 416"/>
        <p:cNvGrpSpPr/>
        <p:nvPr/>
      </p:nvGrpSpPr>
      <p:grpSpPr>
        <a:xfrm>
          <a:off x="0" y="0"/>
          <a:ext cx="0" cy="0"/>
          <a:chOff x="0" y="0"/>
          <a:chExt cx="0" cy="0"/>
        </a:xfrm>
      </p:grpSpPr>
      <p:sp>
        <p:nvSpPr>
          <p:cNvPr id="417" name="Google Shape;417;p51"/>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19" name="Google Shape;419;p5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20" name="Google Shape;420;p5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421" name="Google Shape;421;p5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422" name="Google Shape;422;p51"/>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423" name="Google Shape;423;p5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424" name="Google Shape;424;p5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25" name="Google Shape;425;p5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26" name="Google Shape;426;p51"/>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4" name="Google Shape;64;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5" name="Google Shape;65;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6" name="Google Shape;66;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7" name="Google Shape;67;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427" name="Shape 427"/>
        <p:cNvGrpSpPr/>
        <p:nvPr/>
      </p:nvGrpSpPr>
      <p:grpSpPr>
        <a:xfrm>
          <a:off x="0" y="0"/>
          <a:ext cx="0" cy="0"/>
          <a:chOff x="0" y="0"/>
          <a:chExt cx="0" cy="0"/>
        </a:xfrm>
      </p:grpSpPr>
      <p:sp>
        <p:nvSpPr>
          <p:cNvPr id="428" name="Google Shape;428;p52"/>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52"/>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430" name="Google Shape;430;p5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31" name="Google Shape;431;p5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32" name="Google Shape;432;p5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433" name="Google Shape;433;p5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434" name="Google Shape;434;p5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35" name="Google Shape;435;p5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436" name="Shape 436"/>
        <p:cNvGrpSpPr/>
        <p:nvPr/>
      </p:nvGrpSpPr>
      <p:grpSpPr>
        <a:xfrm>
          <a:off x="0" y="0"/>
          <a:ext cx="0" cy="0"/>
          <a:chOff x="0" y="0"/>
          <a:chExt cx="0" cy="0"/>
        </a:xfrm>
      </p:grpSpPr>
      <p:sp>
        <p:nvSpPr>
          <p:cNvPr id="437" name="Google Shape;437;p53"/>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439" name="Google Shape;439;p5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440" name="Google Shape;440;p5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441" name="Google Shape;441;p53"/>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442" name="Google Shape;442;p5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443" name="Google Shape;443;p5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44" name="Google Shape;444;p5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45" name="Google Shape;445;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446" name="Shape 446"/>
        <p:cNvGrpSpPr/>
        <p:nvPr/>
      </p:nvGrpSpPr>
      <p:grpSpPr>
        <a:xfrm>
          <a:off x="0" y="0"/>
          <a:ext cx="0" cy="0"/>
          <a:chOff x="0" y="0"/>
          <a:chExt cx="0" cy="0"/>
        </a:xfrm>
      </p:grpSpPr>
      <p:sp>
        <p:nvSpPr>
          <p:cNvPr id="447" name="Google Shape;447;p54"/>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449" name="Google Shape;449;p5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450" name="Google Shape;450;p5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451" name="Google Shape;451;p54"/>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452" name="Google Shape;452;p5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53" name="Google Shape;453;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454" name="Shape 454"/>
        <p:cNvGrpSpPr/>
        <p:nvPr/>
      </p:nvGrpSpPr>
      <p:grpSpPr>
        <a:xfrm>
          <a:off x="0" y="0"/>
          <a:ext cx="0" cy="0"/>
          <a:chOff x="0" y="0"/>
          <a:chExt cx="0" cy="0"/>
        </a:xfrm>
      </p:grpSpPr>
      <p:sp>
        <p:nvSpPr>
          <p:cNvPr id="455" name="Google Shape;455;p55"/>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57" name="Google Shape;457;p55"/>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458" name="Google Shape;458;p55"/>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459" name="Google Shape;459;p55"/>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460" name="Google Shape;460;p5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461" name="Google Shape;461;p5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62" name="Google Shape;462;p5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63" name="Google Shape;463;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464" name="Shape 464"/>
        <p:cNvGrpSpPr/>
        <p:nvPr/>
      </p:nvGrpSpPr>
      <p:grpSpPr>
        <a:xfrm>
          <a:off x="0" y="0"/>
          <a:ext cx="0" cy="0"/>
          <a:chOff x="0" y="0"/>
          <a:chExt cx="0" cy="0"/>
        </a:xfrm>
      </p:grpSpPr>
      <p:sp>
        <p:nvSpPr>
          <p:cNvPr id="465" name="Google Shape;465;p56"/>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67" name="Google Shape;467;p56"/>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468" name="Google Shape;468;p56"/>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469" name="Google Shape;469;p56"/>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470" name="Google Shape;470;p5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71" name="Google Shape;471;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472" name="Shape 472"/>
        <p:cNvGrpSpPr/>
        <p:nvPr/>
      </p:nvGrpSpPr>
      <p:grpSpPr>
        <a:xfrm>
          <a:off x="0" y="0"/>
          <a:ext cx="0" cy="0"/>
          <a:chOff x="0" y="0"/>
          <a:chExt cx="0" cy="0"/>
        </a:xfrm>
      </p:grpSpPr>
      <p:sp>
        <p:nvSpPr>
          <p:cNvPr id="473" name="Google Shape;473;p57"/>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75" name="Google Shape;475;p5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476" name="Google Shape;476;p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477" name="Google Shape;477;p57"/>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478" name="Google Shape;478;p5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479" name="Google Shape;479;p5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80" name="Google Shape;480;p5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81" name="Google Shape;481;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482" name="Shape 482"/>
        <p:cNvGrpSpPr/>
        <p:nvPr/>
      </p:nvGrpSpPr>
      <p:grpSpPr>
        <a:xfrm>
          <a:off x="0" y="0"/>
          <a:ext cx="0" cy="0"/>
          <a:chOff x="0" y="0"/>
          <a:chExt cx="0" cy="0"/>
        </a:xfrm>
      </p:grpSpPr>
      <p:sp>
        <p:nvSpPr>
          <p:cNvPr id="483" name="Google Shape;483;p58"/>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85" name="Google Shape;485;p5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486" name="Google Shape;486;p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487" name="Google Shape;487;p58"/>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488" name="Google Shape;488;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89" name="Google Shape;489;p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490" name="Shape 490"/>
        <p:cNvGrpSpPr/>
        <p:nvPr/>
      </p:nvGrpSpPr>
      <p:grpSpPr>
        <a:xfrm>
          <a:off x="0" y="0"/>
          <a:ext cx="0" cy="0"/>
          <a:chOff x="0" y="0"/>
          <a:chExt cx="0" cy="0"/>
        </a:xfrm>
      </p:grpSpPr>
      <p:sp>
        <p:nvSpPr>
          <p:cNvPr id="491" name="Google Shape;491;p59"/>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93" name="Google Shape;493;p5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94" name="Google Shape;494;p5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495" name="Google Shape;495;p5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496" name="Google Shape;496;p59"/>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497" name="Google Shape;497;p5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98" name="Google Shape;498;p5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499" name="Google Shape;499;p59"/>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500" name="Google Shape;500;p59"/>
          <p:cNvSpPr txBox="1"/>
          <p:nvPr>
            <p:ph idx="4"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501" name="Shape 501"/>
        <p:cNvGrpSpPr/>
        <p:nvPr/>
      </p:nvGrpSpPr>
      <p:grpSpPr>
        <a:xfrm>
          <a:off x="0" y="0"/>
          <a:ext cx="0" cy="0"/>
          <a:chOff x="0" y="0"/>
          <a:chExt cx="0" cy="0"/>
        </a:xfrm>
      </p:grpSpPr>
      <p:sp>
        <p:nvSpPr>
          <p:cNvPr id="502" name="Google Shape;502;p60"/>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04" name="Google Shape;504;p6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05" name="Google Shape;505;p6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506" name="Google Shape;506;p6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507" name="Google Shape;507;p60"/>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508" name="Google Shape;508;p6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509" name="Google Shape;509;p6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10" name="Google Shape;510;p60"/>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511" name="Google Shape;511;p60"/>
          <p:cNvSpPr txBox="1"/>
          <p:nvPr>
            <p:ph idx="4"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 Timer">
  <p:cSld name="BLANK_2">
    <p:spTree>
      <p:nvGrpSpPr>
        <p:cNvPr id="512" name="Shape 512"/>
        <p:cNvGrpSpPr/>
        <p:nvPr/>
      </p:nvGrpSpPr>
      <p:grpSpPr>
        <a:xfrm>
          <a:off x="0" y="0"/>
          <a:ext cx="0" cy="0"/>
          <a:chOff x="0" y="0"/>
          <a:chExt cx="0" cy="0"/>
        </a:xfrm>
      </p:grpSpPr>
      <p:sp>
        <p:nvSpPr>
          <p:cNvPr id="513" name="Google Shape;513;p61"/>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15" name="Google Shape;515;p6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516" name="Google Shape;516;p6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17" name="Google Shape;517;p6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518" name="Google Shape;518;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19" name="Google Shape;519;p61"/>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520" name="Google Shape;520;p61"/>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521" name="Google Shape;521;p61"/>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8"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_2">
    <p:spTree>
      <p:nvGrpSpPr>
        <p:cNvPr id="522" name="Shape 522"/>
        <p:cNvGrpSpPr/>
        <p:nvPr/>
      </p:nvGrpSpPr>
      <p:grpSpPr>
        <a:xfrm>
          <a:off x="0" y="0"/>
          <a:ext cx="0" cy="0"/>
          <a:chOff x="0" y="0"/>
          <a:chExt cx="0" cy="0"/>
        </a:xfrm>
      </p:grpSpPr>
      <p:sp>
        <p:nvSpPr>
          <p:cNvPr id="523" name="Google Shape;523;p62"/>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25" name="Google Shape;525;p6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526" name="Google Shape;526;p6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27" name="Google Shape;527;p6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528" name="Google Shape;528;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29" name="Google Shape;529;p62"/>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530" name="Shape 530"/>
        <p:cNvGrpSpPr/>
        <p:nvPr/>
      </p:nvGrpSpPr>
      <p:grpSpPr>
        <a:xfrm>
          <a:off x="0" y="0"/>
          <a:ext cx="0" cy="0"/>
          <a:chOff x="0" y="0"/>
          <a:chExt cx="0" cy="0"/>
        </a:xfrm>
      </p:grpSpPr>
      <p:sp>
        <p:nvSpPr>
          <p:cNvPr id="531" name="Google Shape;531;p63"/>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532" name="Google Shape;532;p63"/>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533" name="Google Shape;533;p63"/>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534" name="Google Shape;534;p6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35" name="Google Shape;535;p63"/>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536" name="Google Shape;536;p6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537" name="Google Shape;537;p6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538" name="Shape 538"/>
        <p:cNvGrpSpPr/>
        <p:nvPr/>
      </p:nvGrpSpPr>
      <p:grpSpPr>
        <a:xfrm>
          <a:off x="0" y="0"/>
          <a:ext cx="0" cy="0"/>
          <a:chOff x="0" y="0"/>
          <a:chExt cx="0" cy="0"/>
        </a:xfrm>
      </p:grpSpPr>
      <p:sp>
        <p:nvSpPr>
          <p:cNvPr id="539" name="Google Shape;539;p64"/>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4"/>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41" name="Google Shape;541;p64"/>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542" name="Google Shape;542;p64"/>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43" name="Google Shape;543;p6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544" name="Google Shape;544;p6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545" name="Shape 545"/>
        <p:cNvGrpSpPr/>
        <p:nvPr/>
      </p:nvGrpSpPr>
      <p:grpSpPr>
        <a:xfrm>
          <a:off x="0" y="0"/>
          <a:ext cx="0" cy="0"/>
          <a:chOff x="0" y="0"/>
          <a:chExt cx="0" cy="0"/>
        </a:xfrm>
      </p:grpSpPr>
      <p:sp>
        <p:nvSpPr>
          <p:cNvPr id="546" name="Google Shape;546;p65"/>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547" name="Google Shape;547;p65"/>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548" name="Google Shape;548;p65"/>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549" name="Google Shape;549;p65"/>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550" name="Google Shape;550;p65"/>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551" name="Google Shape;551;p65"/>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552" name="Google Shape;552;p65"/>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53" name="Google Shape;553;p65"/>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54" name="Google Shape;554;p65"/>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555" name="Google Shape;555;p6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556" name="Shape 556"/>
        <p:cNvGrpSpPr/>
        <p:nvPr/>
      </p:nvGrpSpPr>
      <p:grpSpPr>
        <a:xfrm>
          <a:off x="0" y="0"/>
          <a:ext cx="0" cy="0"/>
          <a:chOff x="0" y="0"/>
          <a:chExt cx="0" cy="0"/>
        </a:xfrm>
      </p:grpSpPr>
      <p:sp>
        <p:nvSpPr>
          <p:cNvPr id="557" name="Google Shape;557;p66"/>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6"/>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559" name="Google Shape;559;p6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560" name="Google Shape;560;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61" name="Google Shape;561;p6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_1">
    <p:spTree>
      <p:nvGrpSpPr>
        <p:cNvPr id="562" name="Shape 562"/>
        <p:cNvGrpSpPr/>
        <p:nvPr/>
      </p:nvGrpSpPr>
      <p:grpSpPr>
        <a:xfrm>
          <a:off x="0" y="0"/>
          <a:ext cx="0" cy="0"/>
          <a:chOff x="0" y="0"/>
          <a:chExt cx="0" cy="0"/>
        </a:xfrm>
      </p:grpSpPr>
      <p:sp>
        <p:nvSpPr>
          <p:cNvPr id="563" name="Google Shape;563;p67"/>
          <p:cNvSpPr/>
          <p:nvPr/>
        </p:nvSpPr>
        <p:spPr>
          <a:xfrm>
            <a:off x="5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564" name="Google Shape;564;p67"/>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565" name="Google Shape;565;p67"/>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66" name="Google Shape;566;p67"/>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67"/>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568" name="Google Shape;568;p67"/>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569" name="Google Shape;569;p67"/>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0" name="Google Shape;570;p67"/>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71" name="Google Shape;571;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1" name="Shape 71"/>
        <p:cNvGrpSpPr/>
        <p:nvPr/>
      </p:nvGrpSpPr>
      <p:grpSpPr>
        <a:xfrm>
          <a:off x="0" y="0"/>
          <a:ext cx="0" cy="0"/>
          <a:chOff x="0" y="0"/>
          <a:chExt cx="0" cy="0"/>
        </a:xfrm>
      </p:grpSpPr>
      <p:sp>
        <p:nvSpPr>
          <p:cNvPr id="72" name="Google Shape;72;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3" name="Google Shape;73;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4" name="Google Shape;74;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5" name="Google Shape;75;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6" name="Google Shape;76;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7" name="Shape 77"/>
        <p:cNvGrpSpPr/>
        <p:nvPr/>
      </p:nvGrpSpPr>
      <p:grpSpPr>
        <a:xfrm>
          <a:off x="0" y="0"/>
          <a:ext cx="0" cy="0"/>
          <a:chOff x="0" y="0"/>
          <a:chExt cx="0" cy="0"/>
        </a:xfrm>
      </p:grpSpPr>
      <p:sp>
        <p:nvSpPr>
          <p:cNvPr id="78" name="Google Shape;78;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9" name="Google Shape;79;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0" name="Google Shape;80;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1" name="Google Shape;81;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2" name="Shape 82"/>
        <p:cNvGrpSpPr/>
        <p:nvPr/>
      </p:nvGrpSpPr>
      <p:grpSpPr>
        <a:xfrm>
          <a:off x="0" y="0"/>
          <a:ext cx="0" cy="0"/>
          <a:chOff x="0" y="0"/>
          <a:chExt cx="0" cy="0"/>
        </a:xfrm>
      </p:grpSpPr>
      <p:sp>
        <p:nvSpPr>
          <p:cNvPr id="83" name="Google Shape;83;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4" name="Google Shape;84;p10"/>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1" sz="2400"/>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p:txBody>
      </p:sp>
      <p:sp>
        <p:nvSpPr>
          <p:cNvPr id="85" name="Google Shape;85;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6" name="Google Shape;86;p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7" name="Google Shape;87;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3.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image" Target="../media/image19.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slideLayout" Target="../slideLayouts/slideLayout63.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33" Type="http://schemas.openxmlformats.org/officeDocument/2006/relationships/slideLayout" Target="../slideLayouts/slideLayout65.xml"/><Relationship Id="rId10" Type="http://schemas.openxmlformats.org/officeDocument/2006/relationships/slideLayout" Target="../slideLayouts/slideLayout42.xml"/><Relationship Id="rId32" Type="http://schemas.openxmlformats.org/officeDocument/2006/relationships/slideLayout" Target="../slideLayouts/slideLayout64.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34" Type="http://schemas.openxmlformats.org/officeDocument/2006/relationships/theme" Target="../theme/theme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3" name="Shape 293"/>
        <p:cNvGrpSpPr/>
        <p:nvPr/>
      </p:nvGrpSpPr>
      <p:grpSpPr>
        <a:xfrm>
          <a:off x="0" y="0"/>
          <a:ext cx="0" cy="0"/>
          <a:chOff x="0" y="0"/>
          <a:chExt cx="0" cy="0"/>
        </a:xfrm>
      </p:grpSpPr>
      <p:sp>
        <p:nvSpPr>
          <p:cNvPr id="294" name="Google Shape;294;p35"/>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295" name="Google Shape;295;p35"/>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296" name="Google Shape;296;p35"/>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297" name="Google Shape;297;p3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298" name="Google Shape;298;p35"/>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getbootstrap.com/" TargetMode="External"/><Relationship Id="rId4" Type="http://schemas.openxmlformats.org/officeDocument/2006/relationships/hyperlink" Target="http://foundation.zurb.com/" TargetMode="External"/><Relationship Id="rId5" Type="http://schemas.openxmlformats.org/officeDocument/2006/relationships/hyperlink" Target="https://getmdl.io/" TargetMode="External"/><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hyperlink" Target="http://ga.co/curriculum-feedbac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ga-instruction.s3.amazonaws.com/assets/front-end-web-development/fewd-bootstrap/layouts.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hyperlink" Target="https://drive.google.com/drive/folders/1nGs9ISklpozgATRGRPEQ3e1qeldbVk35?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codepen.io/GAmarketing/pen/OJPoEB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codepen.io/collection/8262b40f2057519450cc6d61bc4825e0" TargetMode="External"/><Relationship Id="rId4" Type="http://schemas.openxmlformats.org/officeDocument/2006/relationships/hyperlink" Target="https://codepen.io/collection/25c20df9deb7c6ee688b5d69ae694782" TargetMode="External"/><Relationship Id="rId5" Type="http://schemas.openxmlformats.org/officeDocument/2006/relationships/hyperlink" Target="https://codepen.io/collection/9ca11cf6e2cd00cfa67508e79a2973a0" TargetMode="External"/><Relationship Id="rId6" Type="http://schemas.openxmlformats.org/officeDocument/2006/relationships/hyperlink" Target="https://codepen.io/collection/nZdPp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getbootstrap.com/css/#buttons"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hyperlink" Target="https://expo.getbootstrap.com/" TargetMode="Externa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ootstrap</a:t>
            </a:r>
            <a:endParaRPr/>
          </a:p>
        </p:txBody>
      </p:sp>
      <p:sp>
        <p:nvSpPr>
          <p:cNvPr id="577" name="Google Shape;577;p6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Front-End Web Development</a:t>
            </a:r>
            <a:endParaRPr/>
          </a:p>
          <a:p>
            <a:pPr indent="0" lvl="0" marL="0" rtl="0" algn="l">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7"/>
          <p:cNvSpPr txBox="1"/>
          <p:nvPr>
            <p:ph idx="4294967295" type="body"/>
          </p:nvPr>
        </p:nvSpPr>
        <p:spPr>
          <a:xfrm>
            <a:off x="4204050" y="1187400"/>
            <a:ext cx="4427700" cy="229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Frameworks will </a:t>
            </a:r>
            <a:r>
              <a:rPr b="1" lang="en">
                <a:solidFill>
                  <a:schemeClr val="dk1"/>
                </a:solidFill>
                <a:highlight>
                  <a:schemeClr val="accent2"/>
                </a:highlight>
              </a:rPr>
              <a:t>slow you down</a:t>
            </a:r>
            <a:r>
              <a:rPr lang="en">
                <a:solidFill>
                  <a:schemeClr val="dk1"/>
                </a:solidFill>
              </a:rPr>
              <a:t> until you learn how to use them. </a:t>
            </a:r>
            <a:endParaRPr>
              <a:solidFill>
                <a:schemeClr val="dk1"/>
              </a:solidFill>
            </a:endParaRPr>
          </a:p>
          <a:p>
            <a:pPr indent="0" lvl="0" marL="0" rtl="0" algn="l">
              <a:lnSpc>
                <a:spcPct val="100000"/>
              </a:lnSpc>
              <a:spcBef>
                <a:spcPts val="1000"/>
              </a:spcBef>
              <a:spcAft>
                <a:spcPts val="1000"/>
              </a:spcAft>
              <a:buNone/>
            </a:pPr>
            <a:r>
              <a:rPr lang="en">
                <a:solidFill>
                  <a:schemeClr val="dk1"/>
                </a:solidFill>
              </a:rPr>
              <a:t>When you choose to use a framework, you’re embracing patterns created by other developers. It takes time to learn these patterns.</a:t>
            </a:r>
            <a:endParaRPr>
              <a:solidFill>
                <a:schemeClr val="dk1"/>
              </a:solidFill>
            </a:endParaRPr>
          </a:p>
        </p:txBody>
      </p:sp>
      <p:sp>
        <p:nvSpPr>
          <p:cNvPr id="650" name="Google Shape;650;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Framework != Instant Boost</a:t>
            </a:r>
            <a:endParaRPr/>
          </a:p>
        </p:txBody>
      </p:sp>
      <p:sp>
        <p:nvSpPr>
          <p:cNvPr id="651" name="Google Shape;651;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52" name="Google Shape;652;p77"/>
          <p:cNvSpPr/>
          <p:nvPr/>
        </p:nvSpPr>
        <p:spPr>
          <a:xfrm>
            <a:off x="503950" y="1126125"/>
            <a:ext cx="3036600" cy="2628000"/>
          </a:xfrm>
          <a:prstGeom prst="wedgeRoundRectCallout">
            <a:avLst>
              <a:gd fmla="val -20833" name="adj1"/>
              <a:gd fmla="val 62500"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Proxima Nova"/>
                <a:ea typeface="Proxima Nova"/>
                <a:cs typeface="Proxima Nova"/>
                <a:sym typeface="Proxima Nova"/>
              </a:rPr>
              <a:t>"Oh man, I'm getting all this code for free, so I don't have to spend as much time learning how to do things." </a:t>
            </a:r>
            <a:endParaRPr i="1" sz="1800">
              <a:solidFill>
                <a:schemeClr val="dk1"/>
              </a:solidFill>
              <a:latin typeface="Proxima Nova"/>
              <a:ea typeface="Proxima Nova"/>
              <a:cs typeface="Proxima Nova"/>
              <a:sym typeface="Proxima Nova"/>
            </a:endParaRPr>
          </a:p>
          <a:p>
            <a:pPr indent="0" lvl="0" marL="0" rtl="0" algn="l">
              <a:spcBef>
                <a:spcPts val="100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a:t>
            </a:r>
            <a:r>
              <a:rPr i="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Dangerous Developer Thoughts, Volume XVII</a:t>
            </a:r>
            <a:endParaRPr/>
          </a:p>
        </p:txBody>
      </p:sp>
      <p:sp>
        <p:nvSpPr>
          <p:cNvPr id="653" name="Google Shape;653;p7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8"/>
          <p:cNvSpPr txBox="1"/>
          <p:nvPr>
            <p:ph idx="4294967295" type="body"/>
          </p:nvPr>
        </p:nvSpPr>
        <p:spPr>
          <a:xfrm>
            <a:off x="457200" y="1102100"/>
            <a:ext cx="8219100" cy="3090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1"/>
                </a:solidFill>
              </a:rPr>
              <a:t>Bootstrap: </a:t>
            </a:r>
            <a:r>
              <a:rPr lang="en" u="sng">
                <a:solidFill>
                  <a:schemeClr val="hlink"/>
                </a:solidFill>
                <a:hlinkClick r:id="rId3"/>
              </a:rPr>
              <a:t>http://getbootstrap.com/</a:t>
            </a:r>
            <a:r>
              <a:rPr lang="en">
                <a:solidFill>
                  <a:schemeClr val="dk1"/>
                </a:solidFill>
              </a:rPr>
              <a:t> </a:t>
            </a:r>
            <a:endParaRPr>
              <a:solidFill>
                <a:schemeClr val="dk1"/>
              </a:solidFill>
            </a:endParaRPr>
          </a:p>
          <a:p>
            <a:pPr indent="0" lvl="0" marL="0" rtl="0" algn="l">
              <a:lnSpc>
                <a:spcPct val="200000"/>
              </a:lnSpc>
              <a:spcBef>
                <a:spcPts val="0"/>
              </a:spcBef>
              <a:spcAft>
                <a:spcPts val="0"/>
              </a:spcAft>
              <a:buNone/>
            </a:pPr>
            <a:r>
              <a:rPr lang="en">
                <a:solidFill>
                  <a:schemeClr val="dk1"/>
                </a:solidFill>
              </a:rPr>
              <a:t>Foundation: </a:t>
            </a:r>
            <a:r>
              <a:rPr lang="en" u="sng">
                <a:solidFill>
                  <a:schemeClr val="hlink"/>
                </a:solidFill>
                <a:hlinkClick r:id="rId4"/>
              </a:rPr>
              <a:t>http://foundation.zurb.com/</a:t>
            </a:r>
            <a:r>
              <a:rPr lang="en">
                <a:solidFill>
                  <a:schemeClr val="dk1"/>
                </a:solidFill>
              </a:rPr>
              <a:t> </a:t>
            </a:r>
            <a:endParaRPr>
              <a:solidFill>
                <a:schemeClr val="dk1"/>
              </a:solidFill>
            </a:endParaRPr>
          </a:p>
          <a:p>
            <a:pPr indent="0" lvl="0" marL="0" rtl="0" algn="l">
              <a:lnSpc>
                <a:spcPct val="200000"/>
              </a:lnSpc>
              <a:spcBef>
                <a:spcPts val="0"/>
              </a:spcBef>
              <a:spcAft>
                <a:spcPts val="0"/>
              </a:spcAft>
              <a:buNone/>
            </a:pPr>
            <a:r>
              <a:rPr lang="en">
                <a:solidFill>
                  <a:schemeClr val="dk1"/>
                </a:solidFill>
              </a:rPr>
              <a:t>Material Design Lite: </a:t>
            </a:r>
            <a:r>
              <a:rPr lang="en" u="sng">
                <a:solidFill>
                  <a:schemeClr val="hlink"/>
                </a:solidFill>
                <a:hlinkClick r:id="rId5"/>
              </a:rPr>
              <a:t>https://getmdl.io/</a:t>
            </a:r>
            <a:r>
              <a:rPr lang="en">
                <a:solidFill>
                  <a:schemeClr val="dk1"/>
                </a:solidFill>
              </a:rPr>
              <a:t> </a:t>
            </a:r>
            <a:endParaRPr>
              <a:solidFill>
                <a:schemeClr val="dk1"/>
              </a:solidFill>
            </a:endParaRPr>
          </a:p>
          <a:p>
            <a:pPr indent="0" lvl="0" marL="0" rtl="0" algn="l">
              <a:lnSpc>
                <a:spcPct val="200000"/>
              </a:lnSpc>
              <a:spcBef>
                <a:spcPts val="0"/>
              </a:spcBef>
              <a:spcAft>
                <a:spcPts val="0"/>
              </a:spcAft>
              <a:buNone/>
            </a:pPr>
            <a:r>
              <a:t/>
            </a:r>
            <a:endParaRPr>
              <a:solidFill>
                <a:schemeClr val="dk1"/>
              </a:solidFill>
            </a:endParaRPr>
          </a:p>
        </p:txBody>
      </p:sp>
      <p:sp>
        <p:nvSpPr>
          <p:cNvPr id="659" name="Google Shape;659;p7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Frameworks</a:t>
            </a:r>
            <a:endParaRPr/>
          </a:p>
        </p:txBody>
      </p:sp>
      <p:sp>
        <p:nvSpPr>
          <p:cNvPr id="660" name="Google Shape;660;p7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61" name="Google Shape;661;p78"/>
          <p:cNvPicPr preferRelativeResize="0"/>
          <p:nvPr/>
        </p:nvPicPr>
        <p:blipFill>
          <a:blip r:embed="rId6">
            <a:alphaModFix/>
          </a:blip>
          <a:stretch>
            <a:fillRect/>
          </a:stretch>
        </p:blipFill>
        <p:spPr>
          <a:xfrm>
            <a:off x="5492025" y="800100"/>
            <a:ext cx="3025000" cy="3025000"/>
          </a:xfrm>
          <a:prstGeom prst="rect">
            <a:avLst/>
          </a:prstGeom>
          <a:noFill/>
          <a:ln>
            <a:noFill/>
          </a:ln>
        </p:spPr>
      </p:pic>
      <p:sp>
        <p:nvSpPr>
          <p:cNvPr id="662" name="Google Shape;662;p7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Bootstrap</a:t>
            </a:r>
            <a:endParaRPr/>
          </a:p>
        </p:txBody>
      </p:sp>
      <p:sp>
        <p:nvSpPr>
          <p:cNvPr id="668" name="Google Shape;668;p79"/>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Front-End Web Development</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0"/>
          <p:cNvSpPr txBox="1"/>
          <p:nvPr>
            <p:ph idx="4294967295" type="body"/>
          </p:nvPr>
        </p:nvSpPr>
        <p:spPr>
          <a:xfrm>
            <a:off x="457200" y="950275"/>
            <a:ext cx="4374600" cy="2943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700"/>
              </a:spcBef>
              <a:spcAft>
                <a:spcPts val="0"/>
              </a:spcAft>
              <a:buClr>
                <a:schemeClr val="dk1"/>
              </a:buClr>
              <a:buSzPts val="1800"/>
              <a:buChar char="●"/>
            </a:pPr>
            <a:r>
              <a:rPr lang="en">
                <a:solidFill>
                  <a:schemeClr val="dk1"/>
                </a:solidFill>
              </a:rPr>
              <a:t>The most popular framework.</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Standard-feeling style</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Responsive grid system.</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Easy, built-in breakpoints</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Plug-and-play components.</a:t>
            </a:r>
            <a:endParaRPr>
              <a:solidFill>
                <a:schemeClr val="dk1"/>
              </a:solidFill>
            </a:endParaRPr>
          </a:p>
          <a:p>
            <a:pPr indent="-342900" lvl="1" marL="914400" rtl="0" algn="l">
              <a:lnSpc>
                <a:spcPct val="115000"/>
              </a:lnSpc>
              <a:spcBef>
                <a:spcPts val="700"/>
              </a:spcBef>
              <a:spcAft>
                <a:spcPts val="1000"/>
              </a:spcAft>
              <a:buClr>
                <a:schemeClr val="dk1"/>
              </a:buClr>
              <a:buSzPts val="1800"/>
              <a:buChar char="○"/>
            </a:pPr>
            <a:r>
              <a:rPr lang="en" sz="1800">
                <a:solidFill>
                  <a:schemeClr val="dk1"/>
                </a:solidFill>
              </a:rPr>
              <a:t>Navbars, modals, carousels...</a:t>
            </a:r>
            <a:endParaRPr/>
          </a:p>
        </p:txBody>
      </p:sp>
      <p:sp>
        <p:nvSpPr>
          <p:cNvPr id="674" name="Google Shape;674;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ootstrap</a:t>
            </a:r>
            <a:endParaRPr/>
          </a:p>
        </p:txBody>
      </p:sp>
      <p:sp>
        <p:nvSpPr>
          <p:cNvPr id="675" name="Google Shape;675;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76" name="Google Shape;676;p80"/>
          <p:cNvPicPr preferRelativeResize="0"/>
          <p:nvPr/>
        </p:nvPicPr>
        <p:blipFill>
          <a:blip r:embed="rId3">
            <a:alphaModFix/>
          </a:blip>
          <a:stretch>
            <a:fillRect/>
          </a:stretch>
        </p:blipFill>
        <p:spPr>
          <a:xfrm>
            <a:off x="5054175" y="237425"/>
            <a:ext cx="3656452" cy="3656453"/>
          </a:xfrm>
          <a:prstGeom prst="rect">
            <a:avLst/>
          </a:prstGeom>
          <a:noFill/>
          <a:ln>
            <a:noFill/>
          </a:ln>
        </p:spPr>
      </p:pic>
      <p:sp>
        <p:nvSpPr>
          <p:cNvPr id="677" name="Google Shape;677;p8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83" name="Google Shape;683;p81"/>
          <p:cNvPicPr preferRelativeResize="0"/>
          <p:nvPr/>
        </p:nvPicPr>
        <p:blipFill>
          <a:blip r:embed="rId3">
            <a:alphaModFix/>
          </a:blip>
          <a:stretch>
            <a:fillRect/>
          </a:stretch>
        </p:blipFill>
        <p:spPr>
          <a:xfrm>
            <a:off x="152400" y="152400"/>
            <a:ext cx="8820607" cy="4357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idx="4294967295" type="body"/>
          </p:nvPr>
        </p:nvSpPr>
        <p:spPr>
          <a:xfrm>
            <a:off x="457200" y="950275"/>
            <a:ext cx="4329300" cy="29433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700"/>
              </a:spcBef>
              <a:spcAft>
                <a:spcPts val="0"/>
              </a:spcAft>
              <a:buClr>
                <a:schemeClr val="dk1"/>
              </a:buClr>
              <a:buSzPts val="1800"/>
              <a:buChar char="●"/>
            </a:pPr>
            <a:r>
              <a:rPr lang="en">
                <a:solidFill>
                  <a:schemeClr val="dk1"/>
                </a:solidFill>
              </a:rPr>
              <a:t>Bootstrap sets up a series of 12 columns that automatically respond to screen size.</a:t>
            </a:r>
            <a:endParaRPr>
              <a:solidFill>
                <a:schemeClr val="dk1"/>
              </a:solidFill>
            </a:endParaRPr>
          </a:p>
        </p:txBody>
      </p:sp>
      <p:sp>
        <p:nvSpPr>
          <p:cNvPr id="689" name="Google Shape;689;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Grid-Based Design</a:t>
            </a:r>
            <a:endParaRPr/>
          </a:p>
        </p:txBody>
      </p:sp>
      <p:sp>
        <p:nvSpPr>
          <p:cNvPr id="690" name="Google Shape;690;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91" name="Google Shape;691;p82"/>
          <p:cNvSpPr/>
          <p:nvPr/>
        </p:nvSpPr>
        <p:spPr>
          <a:xfrm rot="-5400000">
            <a:off x="5768650" y="494675"/>
            <a:ext cx="2287500" cy="3720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latin typeface="Proxima Nova"/>
              <a:ea typeface="Proxima Nova"/>
              <a:cs typeface="Proxima Nova"/>
              <a:sym typeface="Proxima Nova"/>
            </a:endParaRPr>
          </a:p>
        </p:txBody>
      </p:sp>
      <p:sp>
        <p:nvSpPr>
          <p:cNvPr id="692" name="Google Shape;692;p82"/>
          <p:cNvSpPr/>
          <p:nvPr/>
        </p:nvSpPr>
        <p:spPr>
          <a:xfrm>
            <a:off x="5203500"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693" name="Google Shape;693;p82"/>
          <p:cNvSpPr/>
          <p:nvPr/>
        </p:nvSpPr>
        <p:spPr>
          <a:xfrm>
            <a:off x="5496818"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694" name="Google Shape;694;p82"/>
          <p:cNvSpPr/>
          <p:nvPr/>
        </p:nvSpPr>
        <p:spPr>
          <a:xfrm>
            <a:off x="5790136"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695" name="Google Shape;695;p82"/>
          <p:cNvSpPr/>
          <p:nvPr/>
        </p:nvSpPr>
        <p:spPr>
          <a:xfrm>
            <a:off x="6083455"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696" name="Google Shape;696;p82"/>
          <p:cNvSpPr/>
          <p:nvPr/>
        </p:nvSpPr>
        <p:spPr>
          <a:xfrm>
            <a:off x="6376773"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697" name="Google Shape;697;p82"/>
          <p:cNvSpPr/>
          <p:nvPr/>
        </p:nvSpPr>
        <p:spPr>
          <a:xfrm>
            <a:off x="6670091"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698" name="Google Shape;698;p82"/>
          <p:cNvSpPr/>
          <p:nvPr/>
        </p:nvSpPr>
        <p:spPr>
          <a:xfrm>
            <a:off x="6963409"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699" name="Google Shape;699;p82"/>
          <p:cNvSpPr/>
          <p:nvPr/>
        </p:nvSpPr>
        <p:spPr>
          <a:xfrm>
            <a:off x="7256727"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00" name="Google Shape;700;p82"/>
          <p:cNvSpPr/>
          <p:nvPr/>
        </p:nvSpPr>
        <p:spPr>
          <a:xfrm>
            <a:off x="7550045"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01" name="Google Shape;701;p82"/>
          <p:cNvSpPr/>
          <p:nvPr/>
        </p:nvSpPr>
        <p:spPr>
          <a:xfrm>
            <a:off x="7843364"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02" name="Google Shape;702;p82"/>
          <p:cNvSpPr/>
          <p:nvPr/>
        </p:nvSpPr>
        <p:spPr>
          <a:xfrm>
            <a:off x="8136682"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03" name="Google Shape;703;p82"/>
          <p:cNvSpPr/>
          <p:nvPr/>
        </p:nvSpPr>
        <p:spPr>
          <a:xfrm>
            <a:off x="8430000"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04" name="Google Shape;704;p8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3"/>
          <p:cNvSpPr txBox="1"/>
          <p:nvPr>
            <p:ph idx="4294967295" type="body"/>
          </p:nvPr>
        </p:nvSpPr>
        <p:spPr>
          <a:xfrm>
            <a:off x="304800" y="1255075"/>
            <a:ext cx="4329300" cy="29433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700"/>
              </a:spcBef>
              <a:spcAft>
                <a:spcPts val="0"/>
              </a:spcAft>
              <a:buClr>
                <a:schemeClr val="dk1"/>
              </a:buClr>
              <a:buSzPts val="1800"/>
              <a:buChar char="●"/>
            </a:pPr>
            <a:r>
              <a:rPr lang="en">
                <a:solidFill>
                  <a:schemeClr val="dk1"/>
                </a:solidFill>
              </a:rPr>
              <a:t>Each time you use the “</a:t>
            </a:r>
            <a:r>
              <a:rPr b="1" lang="en">
                <a:solidFill>
                  <a:schemeClr val="dk1"/>
                </a:solidFill>
              </a:rPr>
              <a:t>row</a:t>
            </a:r>
            <a:r>
              <a:rPr lang="en">
                <a:solidFill>
                  <a:schemeClr val="dk1"/>
                </a:solidFill>
              </a:rPr>
              <a:t>” class on a container, that container is divided into 12 default columns</a:t>
            </a:r>
            <a:endParaRPr>
              <a:solidFill>
                <a:schemeClr val="dk1"/>
              </a:solidFill>
            </a:endParaRPr>
          </a:p>
          <a:p>
            <a:pPr indent="0" lvl="0" marL="457200" rtl="0" algn="l">
              <a:lnSpc>
                <a:spcPct val="120000"/>
              </a:lnSpc>
              <a:spcBef>
                <a:spcPts val="700"/>
              </a:spcBef>
              <a:spcAft>
                <a:spcPts val="0"/>
              </a:spcAft>
              <a:buNone/>
            </a:pPr>
            <a:r>
              <a:t/>
            </a:r>
            <a:endParaRPr>
              <a:solidFill>
                <a:schemeClr val="dk1"/>
              </a:solidFill>
            </a:endParaRPr>
          </a:p>
          <a:p>
            <a:pPr indent="-342900" lvl="0" marL="457200" rtl="0" algn="l">
              <a:lnSpc>
                <a:spcPct val="120000"/>
              </a:lnSpc>
              <a:spcBef>
                <a:spcPts val="700"/>
              </a:spcBef>
              <a:spcAft>
                <a:spcPts val="0"/>
              </a:spcAft>
              <a:buClr>
                <a:schemeClr val="dk1"/>
              </a:buClr>
              <a:buSzPts val="1800"/>
              <a:buChar char="●"/>
            </a:pPr>
            <a:r>
              <a:rPr lang="en">
                <a:solidFill>
                  <a:schemeClr val="dk1"/>
                </a:solidFill>
              </a:rPr>
              <a:t>You can then create child containers that “clip” into the grid and take up 1–12 columns.</a:t>
            </a:r>
            <a:endParaRPr>
              <a:solidFill>
                <a:schemeClr val="dk1"/>
              </a:solidFill>
            </a:endParaRPr>
          </a:p>
        </p:txBody>
      </p:sp>
      <p:sp>
        <p:nvSpPr>
          <p:cNvPr id="710" name="Google Shape;710;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Grid</a:t>
            </a:r>
            <a:endParaRPr/>
          </a:p>
        </p:txBody>
      </p:sp>
      <p:sp>
        <p:nvSpPr>
          <p:cNvPr id="711" name="Google Shape;711;p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12" name="Google Shape;712;p83"/>
          <p:cNvSpPr/>
          <p:nvPr/>
        </p:nvSpPr>
        <p:spPr>
          <a:xfrm>
            <a:off x="5279700"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713" name="Google Shape;713;p83"/>
          <p:cNvSpPr/>
          <p:nvPr/>
        </p:nvSpPr>
        <p:spPr>
          <a:xfrm>
            <a:off x="5573018"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714" name="Google Shape;714;p83"/>
          <p:cNvSpPr/>
          <p:nvPr/>
        </p:nvSpPr>
        <p:spPr>
          <a:xfrm>
            <a:off x="5866336"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715" name="Google Shape;715;p83"/>
          <p:cNvSpPr/>
          <p:nvPr/>
        </p:nvSpPr>
        <p:spPr>
          <a:xfrm>
            <a:off x="6159655"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716" name="Google Shape;716;p83"/>
          <p:cNvSpPr/>
          <p:nvPr/>
        </p:nvSpPr>
        <p:spPr>
          <a:xfrm>
            <a:off x="6452973"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717" name="Google Shape;717;p83"/>
          <p:cNvSpPr/>
          <p:nvPr/>
        </p:nvSpPr>
        <p:spPr>
          <a:xfrm>
            <a:off x="6746291"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718" name="Google Shape;718;p83"/>
          <p:cNvSpPr/>
          <p:nvPr/>
        </p:nvSpPr>
        <p:spPr>
          <a:xfrm>
            <a:off x="7039609"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719" name="Google Shape;719;p83"/>
          <p:cNvSpPr/>
          <p:nvPr/>
        </p:nvSpPr>
        <p:spPr>
          <a:xfrm>
            <a:off x="7332927"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20" name="Google Shape;720;p83"/>
          <p:cNvSpPr/>
          <p:nvPr/>
        </p:nvSpPr>
        <p:spPr>
          <a:xfrm>
            <a:off x="7626245"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21" name="Google Shape;721;p83"/>
          <p:cNvSpPr/>
          <p:nvPr/>
        </p:nvSpPr>
        <p:spPr>
          <a:xfrm>
            <a:off x="7919564"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22" name="Google Shape;722;p83"/>
          <p:cNvSpPr/>
          <p:nvPr/>
        </p:nvSpPr>
        <p:spPr>
          <a:xfrm>
            <a:off x="8212882"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23" name="Google Shape;723;p83"/>
          <p:cNvSpPr/>
          <p:nvPr/>
        </p:nvSpPr>
        <p:spPr>
          <a:xfrm>
            <a:off x="8506200" y="1217825"/>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24" name="Google Shape;724;p83"/>
          <p:cNvSpPr/>
          <p:nvPr/>
        </p:nvSpPr>
        <p:spPr>
          <a:xfrm>
            <a:off x="5284900" y="1388050"/>
            <a:ext cx="1685100" cy="721800"/>
          </a:xfrm>
          <a:prstGeom prst="rect">
            <a:avLst/>
          </a:prstGeom>
          <a:solidFill>
            <a:srgbClr val="B6D7A8">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3"/>
          <p:cNvSpPr/>
          <p:nvPr/>
        </p:nvSpPr>
        <p:spPr>
          <a:xfrm>
            <a:off x="5284900" y="2260413"/>
            <a:ext cx="1098600" cy="393600"/>
          </a:xfrm>
          <a:prstGeom prst="rect">
            <a:avLst/>
          </a:prstGeom>
          <a:solidFill>
            <a:srgbClr val="C996BF">
              <a:alpha val="55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3"/>
          <p:cNvSpPr/>
          <p:nvPr/>
        </p:nvSpPr>
        <p:spPr>
          <a:xfrm>
            <a:off x="6455575" y="2260413"/>
            <a:ext cx="1098600" cy="393600"/>
          </a:xfrm>
          <a:prstGeom prst="rect">
            <a:avLst/>
          </a:prstGeom>
          <a:solidFill>
            <a:srgbClr val="C996BF">
              <a:alpha val="55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3"/>
          <p:cNvSpPr/>
          <p:nvPr/>
        </p:nvSpPr>
        <p:spPr>
          <a:xfrm>
            <a:off x="7631400" y="2260413"/>
            <a:ext cx="1098600" cy="393600"/>
          </a:xfrm>
          <a:prstGeom prst="rect">
            <a:avLst/>
          </a:prstGeom>
          <a:solidFill>
            <a:srgbClr val="C996BF">
              <a:alpha val="55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3"/>
          <p:cNvSpPr/>
          <p:nvPr/>
        </p:nvSpPr>
        <p:spPr>
          <a:xfrm>
            <a:off x="5284900" y="2804600"/>
            <a:ext cx="805200" cy="2373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p:nvPr/>
        </p:nvSpPr>
        <p:spPr>
          <a:xfrm>
            <a:off x="6162250" y="2804600"/>
            <a:ext cx="805200" cy="2373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3"/>
          <p:cNvSpPr/>
          <p:nvPr/>
        </p:nvSpPr>
        <p:spPr>
          <a:xfrm>
            <a:off x="7042238" y="2804600"/>
            <a:ext cx="805200" cy="2373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3"/>
          <p:cNvSpPr/>
          <p:nvPr/>
        </p:nvSpPr>
        <p:spPr>
          <a:xfrm>
            <a:off x="7924800" y="2804600"/>
            <a:ext cx="805200" cy="2373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33" name="Google Shape;733;p83"/>
          <p:cNvSpPr/>
          <p:nvPr/>
        </p:nvSpPr>
        <p:spPr>
          <a:xfrm>
            <a:off x="7039625" y="1388050"/>
            <a:ext cx="1685100" cy="721800"/>
          </a:xfrm>
          <a:prstGeom prst="rect">
            <a:avLst/>
          </a:prstGeom>
          <a:solidFill>
            <a:srgbClr val="B6D7A8">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3"/>
          <p:cNvSpPr/>
          <p:nvPr/>
        </p:nvSpPr>
        <p:spPr>
          <a:xfrm>
            <a:off x="4923800" y="1047125"/>
            <a:ext cx="223800" cy="25614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4"/>
          <p:cNvSpPr txBox="1"/>
          <p:nvPr>
            <p:ph idx="4294967295" type="body"/>
          </p:nvPr>
        </p:nvSpPr>
        <p:spPr>
          <a:xfrm>
            <a:off x="462450" y="914400"/>
            <a:ext cx="8219100" cy="148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All content should be placed within grid columns. Build column classes using the following formula:</a:t>
            </a:r>
            <a:endParaRPr>
              <a:solidFill>
                <a:schemeClr val="dk1"/>
              </a:solidFill>
            </a:endParaRPr>
          </a:p>
          <a:p>
            <a:pPr indent="0" lvl="0" marL="2743200" rtl="0" algn="l">
              <a:lnSpc>
                <a:spcPct val="100000"/>
              </a:lnSpc>
              <a:spcBef>
                <a:spcPts val="0"/>
              </a:spcBef>
              <a:spcAft>
                <a:spcPts val="0"/>
              </a:spcAft>
              <a:buNone/>
            </a:pPr>
            <a:r>
              <a:rPr b="1" lang="en">
                <a:solidFill>
                  <a:schemeClr val="dk1"/>
                </a:solidFill>
                <a:highlight>
                  <a:schemeClr val="accent2"/>
                </a:highlight>
                <a:latin typeface="Inconsolata"/>
                <a:ea typeface="Inconsolata"/>
                <a:cs typeface="Inconsolata"/>
                <a:sym typeface="Inconsolata"/>
              </a:rPr>
              <a:t>col-{screen-size}-{width}</a:t>
            </a:r>
            <a:endParaRPr b="1">
              <a:solidFill>
                <a:schemeClr val="dk1"/>
              </a:solidFill>
              <a:highlight>
                <a:schemeClr val="accent2"/>
              </a:highlight>
              <a:latin typeface="Inconsolata"/>
              <a:ea typeface="Inconsolata"/>
              <a:cs typeface="Inconsolata"/>
              <a:sym typeface="Inconsolata"/>
            </a:endParaRPr>
          </a:p>
          <a:p>
            <a:pPr indent="0" lvl="0" marL="0" rtl="0" algn="l">
              <a:lnSpc>
                <a:spcPct val="100000"/>
              </a:lnSpc>
              <a:spcBef>
                <a:spcPts val="1000"/>
              </a:spcBef>
              <a:spcAft>
                <a:spcPts val="0"/>
              </a:spcAft>
              <a:buNone/>
            </a:pPr>
            <a:r>
              <a:rPr lang="en">
                <a:solidFill>
                  <a:schemeClr val="dk1"/>
                </a:solidFill>
              </a:rPr>
              <a:t>Examples of Bootstrap column classes:</a:t>
            </a:r>
            <a:endParaRPr>
              <a:solidFill>
                <a:schemeClr val="dk1"/>
              </a:solidFill>
            </a:endParaRPr>
          </a:p>
        </p:txBody>
      </p:sp>
      <p:sp>
        <p:nvSpPr>
          <p:cNvPr id="740" name="Google Shape;740;p8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Grid</a:t>
            </a:r>
            <a:endParaRPr/>
          </a:p>
        </p:txBody>
      </p:sp>
      <p:sp>
        <p:nvSpPr>
          <p:cNvPr id="741" name="Google Shape;741;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742" name="Google Shape;742;p84"/>
          <p:cNvGraphicFramePr/>
          <p:nvPr/>
        </p:nvGraphicFramePr>
        <p:xfrm>
          <a:off x="529250" y="2457113"/>
          <a:ext cx="3000000" cy="3000000"/>
        </p:xfrm>
        <a:graphic>
          <a:graphicData uri="http://schemas.openxmlformats.org/drawingml/2006/table">
            <a:tbl>
              <a:tblPr>
                <a:noFill/>
                <a:tableStyleId>{B0FDD63A-CFFC-44FA-A5CA-C6FB3A8E7C06}</a:tableStyleId>
              </a:tblPr>
              <a:tblGrid>
                <a:gridCol w="2722375"/>
                <a:gridCol w="2722375"/>
              </a:tblGrid>
              <a:tr h="789100">
                <a:tc>
                  <a:txBody>
                    <a:bodyPr/>
                    <a:lstStyle/>
                    <a:p>
                      <a:pPr indent="0" lvl="0" marL="0" rtl="0" algn="ctr">
                        <a:spcBef>
                          <a:spcPts val="0"/>
                        </a:spcBef>
                        <a:spcAft>
                          <a:spcPts val="0"/>
                        </a:spcAft>
                        <a:buNone/>
                      </a:pPr>
                      <a:r>
                        <a:rPr b="1" lang="en" sz="1600">
                          <a:solidFill>
                            <a:schemeClr val="dk1"/>
                          </a:solidFill>
                          <a:latin typeface="Inconsolata"/>
                          <a:ea typeface="Inconsolata"/>
                          <a:cs typeface="Inconsolata"/>
                          <a:sym typeface="Inconsolata"/>
                        </a:rPr>
                        <a:t>&lt;div class="col-md-6"&gt;</a:t>
                      </a:r>
                      <a:endParaRPr sz="16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 </a:t>
                      </a:r>
                      <a:r>
                        <a:rPr b="1" lang="en" sz="1600">
                          <a:solidFill>
                            <a:schemeClr val="dk1"/>
                          </a:solidFill>
                          <a:latin typeface="Inconsolata"/>
                          <a:ea typeface="Inconsolata"/>
                          <a:cs typeface="Inconsolata"/>
                          <a:sym typeface="Inconsolata"/>
                        </a:rPr>
                        <a:t>div</a:t>
                      </a:r>
                      <a:r>
                        <a:rPr lang="en" sz="1600">
                          <a:solidFill>
                            <a:schemeClr val="dk1"/>
                          </a:solidFill>
                          <a:latin typeface="Proxima Nova"/>
                          <a:ea typeface="Proxima Nova"/>
                          <a:cs typeface="Proxima Nova"/>
                          <a:sym typeface="Proxima Nova"/>
                        </a:rPr>
                        <a:t> for medium-sized screens that is 6 columns wide.</a:t>
                      </a:r>
                      <a:endParaRPr sz="1600"/>
                    </a:p>
                  </a:txBody>
                  <a:tcPr marT="91425" marB="91425" marR="91425" marL="91425" anchor="ctr"/>
                </a:tc>
              </a:tr>
              <a:tr h="789100">
                <a:tc>
                  <a:txBody>
                    <a:bodyPr/>
                    <a:lstStyle/>
                    <a:p>
                      <a:pPr indent="0" lvl="0" marL="0" rtl="0" algn="ctr">
                        <a:spcBef>
                          <a:spcPts val="0"/>
                        </a:spcBef>
                        <a:spcAft>
                          <a:spcPts val="0"/>
                        </a:spcAft>
                        <a:buNone/>
                      </a:pPr>
                      <a:r>
                        <a:rPr b="1" lang="en" sz="1600">
                          <a:solidFill>
                            <a:schemeClr val="dk1"/>
                          </a:solidFill>
                          <a:latin typeface="Inconsolata"/>
                          <a:ea typeface="Inconsolata"/>
                          <a:cs typeface="Inconsolata"/>
                          <a:sym typeface="Inconsolata"/>
                        </a:rPr>
                        <a:t>&lt;div class="col-lg-2"&gt;</a:t>
                      </a:r>
                      <a:endParaRPr sz="16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 </a:t>
                      </a:r>
                      <a:r>
                        <a:rPr b="1" lang="en" sz="1600">
                          <a:solidFill>
                            <a:schemeClr val="dk1"/>
                          </a:solidFill>
                          <a:latin typeface="Inconsolata"/>
                          <a:ea typeface="Inconsolata"/>
                          <a:cs typeface="Inconsolata"/>
                          <a:sym typeface="Inconsolata"/>
                        </a:rPr>
                        <a:t>div</a:t>
                      </a:r>
                      <a:r>
                        <a:rPr lang="en" sz="1600">
                          <a:solidFill>
                            <a:schemeClr val="dk1"/>
                          </a:solidFill>
                          <a:latin typeface="Proxima Nova"/>
                          <a:ea typeface="Proxima Nova"/>
                          <a:cs typeface="Proxima Nova"/>
                          <a:sym typeface="Proxima Nova"/>
                        </a:rPr>
                        <a:t> for large screens that is 2 columns wide.</a:t>
                      </a:r>
                      <a:endParaRPr sz="1600"/>
                    </a:p>
                  </a:txBody>
                  <a:tcPr marT="91425" marB="91425" marR="91425" marL="91425" anchor="ctr"/>
                </a:tc>
              </a:tr>
            </a:tbl>
          </a:graphicData>
        </a:graphic>
      </p:graphicFrame>
      <p:sp>
        <p:nvSpPr>
          <p:cNvPr id="743" name="Google Shape;743;p84"/>
          <p:cNvSpPr/>
          <p:nvPr/>
        </p:nvSpPr>
        <p:spPr>
          <a:xfrm>
            <a:off x="6303351"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744" name="Google Shape;744;p84"/>
          <p:cNvSpPr/>
          <p:nvPr/>
        </p:nvSpPr>
        <p:spPr>
          <a:xfrm>
            <a:off x="6519263"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745" name="Google Shape;745;p84"/>
          <p:cNvSpPr/>
          <p:nvPr/>
        </p:nvSpPr>
        <p:spPr>
          <a:xfrm>
            <a:off x="6735176"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746" name="Google Shape;746;p84"/>
          <p:cNvSpPr/>
          <p:nvPr/>
        </p:nvSpPr>
        <p:spPr>
          <a:xfrm>
            <a:off x="6951089"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747" name="Google Shape;747;p84"/>
          <p:cNvSpPr/>
          <p:nvPr/>
        </p:nvSpPr>
        <p:spPr>
          <a:xfrm>
            <a:off x="7167001"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748" name="Google Shape;748;p84"/>
          <p:cNvSpPr/>
          <p:nvPr/>
        </p:nvSpPr>
        <p:spPr>
          <a:xfrm>
            <a:off x="7382914"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749" name="Google Shape;749;p84"/>
          <p:cNvSpPr/>
          <p:nvPr/>
        </p:nvSpPr>
        <p:spPr>
          <a:xfrm>
            <a:off x="7598827"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750" name="Google Shape;750;p84"/>
          <p:cNvSpPr/>
          <p:nvPr/>
        </p:nvSpPr>
        <p:spPr>
          <a:xfrm>
            <a:off x="7814739"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51" name="Google Shape;751;p84"/>
          <p:cNvSpPr/>
          <p:nvPr/>
        </p:nvSpPr>
        <p:spPr>
          <a:xfrm>
            <a:off x="8030652"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52" name="Google Shape;752;p84"/>
          <p:cNvSpPr/>
          <p:nvPr/>
        </p:nvSpPr>
        <p:spPr>
          <a:xfrm>
            <a:off x="8246565"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53" name="Google Shape;753;p84"/>
          <p:cNvSpPr/>
          <p:nvPr/>
        </p:nvSpPr>
        <p:spPr>
          <a:xfrm>
            <a:off x="8462477"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54" name="Google Shape;754;p84"/>
          <p:cNvSpPr/>
          <p:nvPr/>
        </p:nvSpPr>
        <p:spPr>
          <a:xfrm>
            <a:off x="8678390" y="2457000"/>
            <a:ext cx="164700" cy="18516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55" name="Google Shape;755;p84"/>
          <p:cNvSpPr/>
          <p:nvPr/>
        </p:nvSpPr>
        <p:spPr>
          <a:xfrm>
            <a:off x="6307178" y="2671819"/>
            <a:ext cx="1240200" cy="588000"/>
          </a:xfrm>
          <a:prstGeom prst="rect">
            <a:avLst/>
          </a:prstGeom>
          <a:solidFill>
            <a:srgbClr val="D5A6BD">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4"/>
          <p:cNvSpPr/>
          <p:nvPr/>
        </p:nvSpPr>
        <p:spPr>
          <a:xfrm>
            <a:off x="6307175" y="3700150"/>
            <a:ext cx="376800" cy="1677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5"/>
          <p:cNvSpPr txBox="1"/>
          <p:nvPr>
            <p:ph idx="4294967295" type="body"/>
          </p:nvPr>
        </p:nvSpPr>
        <p:spPr>
          <a:xfrm>
            <a:off x="457200" y="914400"/>
            <a:ext cx="8219100" cy="148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The grid structure is very similar to patterns in flexbox and grid:</a:t>
            </a:r>
            <a:endParaRPr>
              <a:solidFill>
                <a:schemeClr val="dk1"/>
              </a:solidFill>
            </a:endParaRPr>
          </a:p>
        </p:txBody>
      </p:sp>
      <p:graphicFrame>
        <p:nvGraphicFramePr>
          <p:cNvPr id="762" name="Google Shape;762;p85"/>
          <p:cNvGraphicFramePr/>
          <p:nvPr/>
        </p:nvGraphicFramePr>
        <p:xfrm>
          <a:off x="681650" y="1564663"/>
          <a:ext cx="3000000" cy="3000000"/>
        </p:xfrm>
        <a:graphic>
          <a:graphicData uri="http://schemas.openxmlformats.org/drawingml/2006/table">
            <a:tbl>
              <a:tblPr>
                <a:noFill/>
                <a:tableStyleId>{B0FDD63A-CFFC-44FA-A5CA-C6FB3A8E7C06}</a:tableStyleId>
              </a:tblPr>
              <a:tblGrid>
                <a:gridCol w="2854850"/>
                <a:gridCol w="4925850"/>
              </a:tblGrid>
              <a:tr h="789100">
                <a:tc>
                  <a:txBody>
                    <a:bodyPr/>
                    <a:lstStyle/>
                    <a:p>
                      <a:pPr indent="0" lvl="0" marL="0" rtl="0" algn="ctr">
                        <a:spcBef>
                          <a:spcPts val="0"/>
                        </a:spcBef>
                        <a:spcAft>
                          <a:spcPts val="0"/>
                        </a:spcAft>
                        <a:buNone/>
                      </a:pPr>
                      <a:r>
                        <a:rPr b="1" lang="en" sz="1600">
                          <a:solidFill>
                            <a:schemeClr val="dk1"/>
                          </a:solidFill>
                          <a:latin typeface="Inconsolata"/>
                          <a:ea typeface="Inconsolata"/>
                          <a:cs typeface="Inconsolata"/>
                          <a:sym typeface="Inconsolata"/>
                        </a:rPr>
                        <a:t>&lt;div class="container"&gt;</a:t>
                      </a:r>
                      <a:endParaRPr sz="1600"/>
                    </a:p>
                  </a:txBody>
                  <a:tcPr marT="91425" marB="91425" marR="91425" marL="91425" anchor="ctr"/>
                </a:tc>
                <a:tc>
                  <a:txBody>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Top-level element; holds rows</a:t>
                      </a:r>
                      <a:endParaRPr sz="1600">
                        <a:solidFill>
                          <a:schemeClr val="dk1"/>
                        </a:solidFill>
                        <a:latin typeface="Proxima Nova"/>
                        <a:ea typeface="Proxima Nova"/>
                        <a:cs typeface="Proxima Nova"/>
                        <a:sym typeface="Proxima Nova"/>
                      </a:endParaRPr>
                    </a:p>
                  </a:txBody>
                  <a:tcPr marT="91425" marB="91425" marR="91425" marL="91425" anchor="ctr"/>
                </a:tc>
              </a:tr>
              <a:tr h="789100">
                <a:tc>
                  <a:txBody>
                    <a:bodyPr/>
                    <a:lstStyle/>
                    <a:p>
                      <a:pPr indent="0" lvl="0" marL="0" rtl="0" algn="ctr">
                        <a:spcBef>
                          <a:spcPts val="0"/>
                        </a:spcBef>
                        <a:spcAft>
                          <a:spcPts val="0"/>
                        </a:spcAft>
                        <a:buNone/>
                      </a:pPr>
                      <a:r>
                        <a:rPr b="1" lang="en" sz="1600">
                          <a:solidFill>
                            <a:schemeClr val="dk1"/>
                          </a:solidFill>
                          <a:latin typeface="Inconsolata"/>
                          <a:ea typeface="Inconsolata"/>
                          <a:cs typeface="Inconsolata"/>
                          <a:sym typeface="Inconsolata"/>
                        </a:rPr>
                        <a:t>&lt;div class="row"&gt;</a:t>
                      </a:r>
                      <a:endParaRPr b="1" sz="1600">
                        <a:solidFill>
                          <a:schemeClr val="dk1"/>
                        </a:solidFill>
                        <a:latin typeface="Inconsolata"/>
                        <a:ea typeface="Inconsolata"/>
                        <a:cs typeface="Inconsolata"/>
                        <a:sym typeface="Inconsolata"/>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Horizontal row holds </a:t>
                      </a:r>
                      <a:r>
                        <a:rPr b="1" lang="en" sz="1600">
                          <a:solidFill>
                            <a:schemeClr val="dk1"/>
                          </a:solidFill>
                          <a:latin typeface="Inconsolata"/>
                          <a:ea typeface="Inconsolata"/>
                          <a:cs typeface="Inconsolata"/>
                          <a:sym typeface="Inconsolata"/>
                        </a:rPr>
                        <a:t>col</a:t>
                      </a:r>
                      <a:r>
                        <a:rPr lang="en" sz="1600">
                          <a:solidFill>
                            <a:schemeClr val="dk1"/>
                          </a:solidFill>
                          <a:latin typeface="Proxima Nova"/>
                          <a:ea typeface="Proxima Nova"/>
                          <a:cs typeface="Proxima Nova"/>
                          <a:sym typeface="Proxima Nova"/>
                        </a:rPr>
                        <a:t> elements.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Must be the </a:t>
                      </a:r>
                      <a:r>
                        <a:rPr lang="en" sz="1600">
                          <a:solidFill>
                            <a:schemeClr val="dk1"/>
                          </a:solidFill>
                          <a:latin typeface="Proxima Nova"/>
                          <a:ea typeface="Proxima Nova"/>
                          <a:cs typeface="Proxima Nova"/>
                          <a:sym typeface="Proxima Nova"/>
                        </a:rPr>
                        <a:t>immediate </a:t>
                      </a:r>
                      <a:r>
                        <a:rPr lang="en" sz="1600">
                          <a:solidFill>
                            <a:schemeClr val="dk1"/>
                          </a:solidFill>
                          <a:latin typeface="Proxima Nova"/>
                          <a:ea typeface="Proxima Nova"/>
                          <a:cs typeface="Proxima Nova"/>
                          <a:sym typeface="Proxima Nova"/>
                        </a:rPr>
                        <a:t>child of a </a:t>
                      </a:r>
                      <a:r>
                        <a:rPr b="1" lang="en" sz="1600">
                          <a:solidFill>
                            <a:schemeClr val="dk1"/>
                          </a:solidFill>
                          <a:latin typeface="Inconsolata"/>
                          <a:ea typeface="Inconsolata"/>
                          <a:cs typeface="Inconsolata"/>
                          <a:sym typeface="Inconsolata"/>
                        </a:rPr>
                        <a:t>container</a:t>
                      </a:r>
                      <a:r>
                        <a:rPr lang="en"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txBody>
                  <a:tcPr marT="91425" marB="91425" marR="91425" marL="91425" anchor="ctr"/>
                </a:tc>
              </a:tr>
              <a:tr h="789100">
                <a:tc>
                  <a:txBody>
                    <a:bodyPr/>
                    <a:lstStyle/>
                    <a:p>
                      <a:pPr indent="0" lvl="0" marL="0" rtl="0" algn="ctr">
                        <a:spcBef>
                          <a:spcPts val="0"/>
                        </a:spcBef>
                        <a:spcAft>
                          <a:spcPts val="0"/>
                        </a:spcAft>
                        <a:buNone/>
                      </a:pPr>
                      <a:r>
                        <a:rPr b="1" lang="en" sz="1600">
                          <a:solidFill>
                            <a:schemeClr val="dk1"/>
                          </a:solidFill>
                          <a:latin typeface="Inconsolata"/>
                          <a:ea typeface="Inconsolata"/>
                          <a:cs typeface="Inconsolata"/>
                          <a:sym typeface="Inconsolata"/>
                        </a:rPr>
                        <a:t>&lt;div class="col"&gt;</a:t>
                      </a:r>
                      <a:endParaRPr b="1" sz="1600">
                        <a:solidFill>
                          <a:schemeClr val="dk1"/>
                        </a:solidFill>
                        <a:latin typeface="Inconsolata"/>
                        <a:ea typeface="Inconsolata"/>
                        <a:cs typeface="Inconsolata"/>
                        <a:sym typeface="Inconsolata"/>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Used to hold content &amp; components (text/images/etc.).</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Must be the immediate child of a </a:t>
                      </a:r>
                      <a:r>
                        <a:rPr b="1" lang="en" sz="1600">
                          <a:solidFill>
                            <a:schemeClr val="dk1"/>
                          </a:solidFill>
                          <a:latin typeface="Inconsolata"/>
                          <a:ea typeface="Inconsolata"/>
                          <a:cs typeface="Inconsolata"/>
                          <a:sym typeface="Inconsolata"/>
                        </a:rPr>
                        <a:t>row</a:t>
                      </a:r>
                      <a:r>
                        <a:rPr lang="en"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txBody>
                  <a:tcPr marT="91425" marB="91425" marR="91425" marL="91425" anchor="ctr"/>
                </a:tc>
              </a:tr>
            </a:tbl>
          </a:graphicData>
        </a:graphic>
      </p:graphicFrame>
      <p:sp>
        <p:nvSpPr>
          <p:cNvPr id="763" name="Google Shape;763;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Grid</a:t>
            </a:r>
            <a:endParaRPr/>
          </a:p>
        </p:txBody>
      </p:sp>
      <p:sp>
        <p:nvSpPr>
          <p:cNvPr id="764" name="Google Shape;764;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65" name="Google Shape;765;p8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6"/>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Columns must be placed into an element with the </a:t>
            </a:r>
            <a:r>
              <a:rPr b="1" lang="en">
                <a:solidFill>
                  <a:schemeClr val="dk1"/>
                </a:solidFill>
                <a:latin typeface="Inconsolata"/>
                <a:ea typeface="Inconsolata"/>
                <a:cs typeface="Inconsolata"/>
                <a:sym typeface="Inconsolata"/>
              </a:rPr>
              <a:t>row</a:t>
            </a:r>
            <a:r>
              <a:rPr lang="en">
                <a:solidFill>
                  <a:schemeClr val="dk1"/>
                </a:solidFill>
              </a:rPr>
              <a:t> class to create horizontal groups.</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The total column width classes in a row must add up to </a:t>
            </a:r>
            <a:r>
              <a:rPr b="1" lang="en">
                <a:solidFill>
                  <a:schemeClr val="dk1"/>
                </a:solidFill>
              </a:rPr>
              <a:t>12</a:t>
            </a:r>
            <a:r>
              <a:rPr lang="en">
                <a:solidFill>
                  <a:schemeClr val="dk1"/>
                </a:solidFill>
              </a:rPr>
              <a:t>.</a:t>
            </a:r>
            <a:endParaRPr>
              <a:solidFill>
                <a:schemeClr val="dk1"/>
              </a:solidFill>
            </a:endParaRPr>
          </a:p>
          <a:p>
            <a:pPr indent="-330200" lvl="1" marL="914400" rtl="0" algn="l">
              <a:lnSpc>
                <a:spcPct val="100000"/>
              </a:lnSpc>
              <a:spcBef>
                <a:spcPts val="1000"/>
              </a:spcBef>
              <a:spcAft>
                <a:spcPts val="0"/>
              </a:spcAft>
              <a:buClr>
                <a:schemeClr val="dk1"/>
              </a:buClr>
              <a:buSzPts val="1600"/>
              <a:buChar char="○"/>
            </a:pPr>
            <a:r>
              <a:rPr lang="en">
                <a:solidFill>
                  <a:schemeClr val="dk1"/>
                </a:solidFill>
              </a:rPr>
              <a:t>If you don’t define specific numbers</a:t>
            </a:r>
            <a:r>
              <a:rPr b="1" lang="en">
                <a:solidFill>
                  <a:schemeClr val="dk1"/>
                </a:solidFill>
              </a:rPr>
              <a:t> </a:t>
            </a:r>
            <a:r>
              <a:rPr b="1" lang="en">
                <a:solidFill>
                  <a:schemeClr val="dk1"/>
                </a:solidFill>
                <a:latin typeface="Consolas"/>
                <a:ea typeface="Consolas"/>
                <a:cs typeface="Consolas"/>
                <a:sym typeface="Consolas"/>
              </a:rPr>
              <a:t>“col-md-</a:t>
            </a:r>
            <a:r>
              <a:rPr b="1" lang="en">
                <a:solidFill>
                  <a:schemeClr val="dk1"/>
                </a:solidFill>
                <a:highlight>
                  <a:schemeClr val="accent2"/>
                </a:highlight>
                <a:latin typeface="Consolas"/>
                <a:ea typeface="Consolas"/>
                <a:cs typeface="Consolas"/>
                <a:sym typeface="Consolas"/>
              </a:rPr>
              <a:t>4</a:t>
            </a:r>
            <a:r>
              <a:rPr b="1" lang="en">
                <a:solidFill>
                  <a:schemeClr val="dk1"/>
                </a:solidFill>
                <a:latin typeface="Consolas"/>
                <a:ea typeface="Consolas"/>
                <a:cs typeface="Consolas"/>
                <a:sym typeface="Consolas"/>
              </a:rPr>
              <a:t>”</a:t>
            </a:r>
            <a:r>
              <a:rPr b="1" lang="en">
                <a:solidFill>
                  <a:schemeClr val="dk1"/>
                </a:solidFill>
              </a:rPr>
              <a:t>,</a:t>
            </a:r>
            <a:r>
              <a:rPr lang="en">
                <a:solidFill>
                  <a:schemeClr val="dk1"/>
                </a:solidFill>
              </a:rPr>
              <a:t> Bootstrap will divide the space equally among the number of columns</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b="1" lang="en">
                <a:solidFill>
                  <a:schemeClr val="dk1"/>
                </a:solidFill>
                <a:latin typeface="Inconsolata"/>
                <a:ea typeface="Inconsolata"/>
                <a:cs typeface="Inconsolata"/>
                <a:sym typeface="Inconsolata"/>
              </a:rPr>
              <a:t>rows</a:t>
            </a:r>
            <a:r>
              <a:rPr lang="en">
                <a:solidFill>
                  <a:schemeClr val="dk1"/>
                </a:solidFill>
              </a:rPr>
              <a:t> must be placed within a parent with the class of: </a:t>
            </a:r>
            <a:endParaRPr>
              <a:solidFill>
                <a:schemeClr val="dk1"/>
              </a:solidFill>
            </a:endParaRPr>
          </a:p>
          <a:p>
            <a:pPr indent="-330200" lvl="1" marL="914400" rtl="0" algn="l">
              <a:lnSpc>
                <a:spcPct val="100000"/>
              </a:lnSpc>
              <a:spcBef>
                <a:spcPts val="1000"/>
              </a:spcBef>
              <a:spcAft>
                <a:spcPts val="0"/>
              </a:spcAft>
              <a:buClr>
                <a:schemeClr val="dk1"/>
              </a:buClr>
              <a:buSzPts val="1600"/>
              <a:buChar char="○"/>
            </a:pPr>
            <a:r>
              <a:rPr b="1" lang="en">
                <a:solidFill>
                  <a:schemeClr val="dk1"/>
                </a:solidFill>
                <a:latin typeface="Inconsolata"/>
                <a:ea typeface="Inconsolata"/>
                <a:cs typeface="Inconsolata"/>
                <a:sym typeface="Inconsolata"/>
              </a:rPr>
              <a:t>.container</a:t>
            </a:r>
            <a:r>
              <a:rPr lang="en">
                <a:solidFill>
                  <a:schemeClr val="dk1"/>
                </a:solidFill>
              </a:rPr>
              <a:t> (</a:t>
            </a:r>
            <a:r>
              <a:rPr i="1" lang="en">
                <a:solidFill>
                  <a:schemeClr val="dk1"/>
                </a:solidFill>
              </a:rPr>
              <a:t>fixed-width</a:t>
            </a:r>
            <a:r>
              <a:rPr lang="en">
                <a:solidFill>
                  <a:schemeClr val="dk1"/>
                </a:solidFill>
              </a:rPr>
              <a:t> with side margins all screens) </a:t>
            </a:r>
            <a:r>
              <a:rPr i="1" lang="en">
                <a:solidFill>
                  <a:schemeClr val="dk1"/>
                </a:solidFill>
              </a:rPr>
              <a:t>or</a:t>
            </a:r>
            <a:r>
              <a:rPr lang="en">
                <a:solidFill>
                  <a:schemeClr val="dk1"/>
                </a:solidFill>
              </a:rPr>
              <a:t> </a:t>
            </a:r>
            <a:endParaRPr>
              <a:solidFill>
                <a:schemeClr val="dk1"/>
              </a:solidFill>
            </a:endParaRPr>
          </a:p>
          <a:p>
            <a:pPr indent="-330200" lvl="1" marL="914400" rtl="0" algn="l">
              <a:lnSpc>
                <a:spcPct val="100000"/>
              </a:lnSpc>
              <a:spcBef>
                <a:spcPts val="0"/>
              </a:spcBef>
              <a:spcAft>
                <a:spcPts val="0"/>
              </a:spcAft>
              <a:buClr>
                <a:schemeClr val="dk1"/>
              </a:buClr>
              <a:buSzPts val="1600"/>
              <a:buChar char="○"/>
            </a:pPr>
            <a:r>
              <a:rPr b="1" lang="en">
                <a:solidFill>
                  <a:schemeClr val="dk1"/>
                </a:solidFill>
                <a:latin typeface="Inconsolata"/>
                <a:ea typeface="Inconsolata"/>
                <a:cs typeface="Inconsolata"/>
                <a:sym typeface="Inconsolata"/>
              </a:rPr>
              <a:t>.container-fluid</a:t>
            </a:r>
            <a:r>
              <a:rPr b="1" lang="en" sz="1400">
                <a:solidFill>
                  <a:schemeClr val="dk1"/>
                </a:solidFill>
              </a:rPr>
              <a:t>  </a:t>
            </a:r>
            <a:r>
              <a:rPr lang="en">
                <a:solidFill>
                  <a:schemeClr val="dk1"/>
                </a:solidFill>
              </a:rPr>
              <a:t>(</a:t>
            </a:r>
            <a:r>
              <a:rPr i="1" lang="en">
                <a:solidFill>
                  <a:schemeClr val="dk1"/>
                </a:solidFill>
              </a:rPr>
              <a:t>full-width</a:t>
            </a:r>
            <a:r>
              <a:rPr lang="en">
                <a:solidFill>
                  <a:schemeClr val="dk1"/>
                </a:solidFill>
              </a:rPr>
              <a:t> on all screens)</a:t>
            </a:r>
            <a:endParaRPr>
              <a:solidFill>
                <a:schemeClr val="dk1"/>
              </a:solidFill>
            </a:endParaRPr>
          </a:p>
        </p:txBody>
      </p:sp>
      <p:sp>
        <p:nvSpPr>
          <p:cNvPr id="771" name="Google Shape;771;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R</a:t>
            </a:r>
            <a:r>
              <a:rPr lang="en"/>
              <a:t>ules of the Grid</a:t>
            </a:r>
            <a:endParaRPr/>
          </a:p>
        </p:txBody>
      </p:sp>
      <p:sp>
        <p:nvSpPr>
          <p:cNvPr id="772" name="Google Shape;772;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73" name="Google Shape;773;p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69"/>
          <p:cNvSpPr txBox="1"/>
          <p:nvPr>
            <p:ph type="title"/>
          </p:nvPr>
        </p:nvSpPr>
        <p:spPr>
          <a:xfrm>
            <a:off x="979500" y="332100"/>
            <a:ext cx="7185000" cy="653100"/>
          </a:xfrm>
          <a:prstGeom prst="rect">
            <a:avLst/>
          </a:prstGeom>
          <a:solidFill>
            <a:srgbClr val="FF0018"/>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Lesson 17 Change Log FEWD 3.1 - 3.2</a:t>
            </a:r>
            <a:endParaRPr>
              <a:solidFill>
                <a:srgbClr val="FFFFFF"/>
              </a:solidFill>
            </a:endParaRPr>
          </a:p>
        </p:txBody>
      </p:sp>
      <p:sp>
        <p:nvSpPr>
          <p:cNvPr id="583" name="Google Shape;583;p69"/>
          <p:cNvSpPr txBox="1"/>
          <p:nvPr>
            <p:ph idx="4294967295" type="body"/>
          </p:nvPr>
        </p:nvSpPr>
        <p:spPr>
          <a:xfrm>
            <a:off x="979500" y="1078375"/>
            <a:ext cx="7099500" cy="3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Below are the specific changes made in this lesson.</a:t>
            </a:r>
            <a:endParaRPr sz="1600">
              <a:solidFill>
                <a:schemeClr val="dk1"/>
              </a:solidFill>
            </a:endParaRPr>
          </a:p>
          <a:p>
            <a:pPr indent="0" lvl="0" marL="0" rtl="0" algn="l">
              <a:spcBef>
                <a:spcPts val="1600"/>
              </a:spcBef>
              <a:spcAft>
                <a:spcPts val="0"/>
              </a:spcAft>
              <a:buClr>
                <a:schemeClr val="dk1"/>
              </a:buClr>
              <a:buSzPts val="1100"/>
              <a:buFont typeface="Arial"/>
              <a:buNone/>
            </a:pPr>
            <a:r>
              <a:rPr lang="en" sz="1600">
                <a:solidFill>
                  <a:schemeClr val="dk1"/>
                </a:solidFill>
              </a:rPr>
              <a:t>Returning Instructor Directions: </a:t>
            </a:r>
            <a:endParaRPr sz="1600">
              <a:solidFill>
                <a:schemeClr val="dk1"/>
              </a:solidFill>
            </a:endParaRPr>
          </a:p>
          <a:p>
            <a:pPr indent="-330200" lvl="0" marL="457200" rtl="0" algn="l">
              <a:spcBef>
                <a:spcPts val="1600"/>
              </a:spcBef>
              <a:spcAft>
                <a:spcPts val="0"/>
              </a:spcAft>
              <a:buClr>
                <a:schemeClr val="dk1"/>
              </a:buClr>
              <a:buSzPts val="1600"/>
              <a:buAutoNum type="arabicPeriod"/>
            </a:pPr>
            <a:r>
              <a:rPr lang="en" sz="1600">
                <a:solidFill>
                  <a:schemeClr val="dk1"/>
                </a:solidFill>
              </a:rPr>
              <a:t>Click on the hyperlinks below, and it will direct you to the specific slide.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Copy the entire slide, and paste in your existing curriculum deck. </a:t>
            </a:r>
            <a:endParaRPr/>
          </a:p>
          <a:p>
            <a:pPr indent="-304800" lvl="0" marL="457200" rtl="0" algn="l">
              <a:spcBef>
                <a:spcPts val="0"/>
              </a:spcBef>
              <a:spcAft>
                <a:spcPts val="0"/>
              </a:spcAft>
              <a:buSzPts val="1200"/>
              <a:buChar char="➔"/>
            </a:pPr>
            <a:r>
              <a:rPr lang="en" sz="1200" u="sng">
                <a:solidFill>
                  <a:schemeClr val="hlink"/>
                </a:solidFill>
                <a:hlinkClick/>
              </a:rPr>
              <a:t>Pre-Class Materials and Preparation</a:t>
            </a:r>
            <a:r>
              <a:rPr lang="en" sz="1200"/>
              <a:t> -</a:t>
            </a:r>
            <a:endParaRPr sz="1200"/>
          </a:p>
          <a:p>
            <a:pPr indent="-304800" lvl="1" marL="914400" rtl="0" algn="l">
              <a:spcBef>
                <a:spcPts val="0"/>
              </a:spcBef>
              <a:spcAft>
                <a:spcPts val="0"/>
              </a:spcAft>
              <a:buSzPts val="1200"/>
              <a:buChar char="◆"/>
            </a:pPr>
            <a:r>
              <a:rPr lang="en" sz="1200"/>
              <a:t>Added warmup activities to the new Codepen collection “Warmups”. </a:t>
            </a:r>
            <a:endParaRPr sz="1200"/>
          </a:p>
          <a:p>
            <a:pPr indent="-304800" lvl="1" marL="914400" rtl="0" algn="l">
              <a:spcBef>
                <a:spcPts val="0"/>
              </a:spcBef>
              <a:spcAft>
                <a:spcPts val="0"/>
              </a:spcAft>
              <a:buSzPts val="1200"/>
              <a:buChar char="◆"/>
            </a:pPr>
            <a:r>
              <a:rPr lang="en" sz="1200"/>
              <a:t>Added new CodePen — Event Delegation  — to Reference Code. </a:t>
            </a:r>
            <a:endParaRPr sz="1200"/>
          </a:p>
          <a:p>
            <a:pPr indent="0" lvl="0" marL="0" rtl="0" algn="l">
              <a:spcBef>
                <a:spcPts val="1600"/>
              </a:spcBef>
              <a:spcAft>
                <a:spcPts val="1600"/>
              </a:spcAft>
              <a:buNone/>
            </a:pPr>
            <a:r>
              <a:rPr b="1" lang="en" sz="1600">
                <a:solidFill>
                  <a:schemeClr val="dk1"/>
                </a:solidFill>
                <a:highlight>
                  <a:srgbClr val="FED532"/>
                </a:highlight>
              </a:rPr>
              <a:t>Share how the lesson went through our Instructor Lesson Exit Ticket - the Curriculum Feedback form: </a:t>
            </a:r>
            <a:r>
              <a:rPr b="1" lang="en" sz="1600" u="sng">
                <a:solidFill>
                  <a:schemeClr val="accent5"/>
                </a:solidFill>
                <a:highlight>
                  <a:srgbClr val="FED532"/>
                </a:highlight>
                <a:hlinkClick r:id="rId3">
                  <a:extLst>
                    <a:ext uri="{A12FA001-AC4F-418D-AE19-62706E023703}">
                      <ahyp:hlinkClr val="tx"/>
                    </a:ext>
                  </a:extLst>
                </a:hlinkClick>
              </a:rPr>
              <a:t>http://ga.co/curriculum-feedback</a:t>
            </a:r>
            <a:r>
              <a:rPr b="1" lang="en" sz="1600">
                <a:solidFill>
                  <a:schemeClr val="dk1"/>
                </a:solidFill>
                <a:highlight>
                  <a:srgbClr val="FED532"/>
                </a:highlight>
              </a:rPr>
              <a:t> </a:t>
            </a:r>
            <a:endParaRPr sz="1200"/>
          </a:p>
        </p:txBody>
      </p:sp>
      <p:sp>
        <p:nvSpPr>
          <p:cNvPr id="584" name="Google Shape;584;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7"/>
          <p:cNvSpPr/>
          <p:nvPr/>
        </p:nvSpPr>
        <p:spPr>
          <a:xfrm>
            <a:off x="4950050" y="1445500"/>
            <a:ext cx="3977400" cy="2635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7"/>
          <p:cNvSpPr/>
          <p:nvPr/>
        </p:nvSpPr>
        <p:spPr>
          <a:xfrm>
            <a:off x="5203500"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780" name="Google Shape;780;p87"/>
          <p:cNvSpPr/>
          <p:nvPr/>
        </p:nvSpPr>
        <p:spPr>
          <a:xfrm>
            <a:off x="5496818"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781" name="Google Shape;781;p87"/>
          <p:cNvSpPr/>
          <p:nvPr/>
        </p:nvSpPr>
        <p:spPr>
          <a:xfrm>
            <a:off x="5790136"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782" name="Google Shape;782;p87"/>
          <p:cNvSpPr/>
          <p:nvPr/>
        </p:nvSpPr>
        <p:spPr>
          <a:xfrm>
            <a:off x="6083455"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783" name="Google Shape;783;p87"/>
          <p:cNvSpPr/>
          <p:nvPr/>
        </p:nvSpPr>
        <p:spPr>
          <a:xfrm>
            <a:off x="6376773"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784" name="Google Shape;784;p87"/>
          <p:cNvSpPr/>
          <p:nvPr/>
        </p:nvSpPr>
        <p:spPr>
          <a:xfrm>
            <a:off x="6670091"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785" name="Google Shape;785;p87"/>
          <p:cNvSpPr/>
          <p:nvPr/>
        </p:nvSpPr>
        <p:spPr>
          <a:xfrm>
            <a:off x="6963409"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786" name="Google Shape;786;p87"/>
          <p:cNvSpPr/>
          <p:nvPr/>
        </p:nvSpPr>
        <p:spPr>
          <a:xfrm>
            <a:off x="7256727"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87" name="Google Shape;787;p87"/>
          <p:cNvSpPr/>
          <p:nvPr/>
        </p:nvSpPr>
        <p:spPr>
          <a:xfrm>
            <a:off x="7550045"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88" name="Google Shape;788;p87"/>
          <p:cNvSpPr/>
          <p:nvPr/>
        </p:nvSpPr>
        <p:spPr>
          <a:xfrm>
            <a:off x="7843364"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89" name="Google Shape;789;p87"/>
          <p:cNvSpPr/>
          <p:nvPr/>
        </p:nvSpPr>
        <p:spPr>
          <a:xfrm>
            <a:off x="8136682"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90" name="Google Shape;790;p87"/>
          <p:cNvSpPr/>
          <p:nvPr/>
        </p:nvSpPr>
        <p:spPr>
          <a:xfrm>
            <a:off x="8430000" y="1612800"/>
            <a:ext cx="223800" cy="22737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91" name="Google Shape;791;p87"/>
          <p:cNvSpPr/>
          <p:nvPr/>
        </p:nvSpPr>
        <p:spPr>
          <a:xfrm>
            <a:off x="5208725" y="1935425"/>
            <a:ext cx="1685100" cy="72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7"/>
          <p:cNvSpPr/>
          <p:nvPr/>
        </p:nvSpPr>
        <p:spPr>
          <a:xfrm>
            <a:off x="6968700" y="1935425"/>
            <a:ext cx="1685100" cy="72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7"/>
          <p:cNvSpPr/>
          <p:nvPr/>
        </p:nvSpPr>
        <p:spPr>
          <a:xfrm>
            <a:off x="545200" y="1443350"/>
            <a:ext cx="4257900" cy="29481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&lt;div class="</a:t>
            </a:r>
            <a:r>
              <a:rPr b="1" lang="en" sz="1600">
                <a:solidFill>
                  <a:schemeClr val="dk1"/>
                </a:solidFill>
                <a:latin typeface="Inconsolata"/>
                <a:ea typeface="Inconsolata"/>
                <a:cs typeface="Inconsolata"/>
                <a:sym typeface="Inconsolata"/>
              </a:rPr>
              <a:t>container</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 class="</a:t>
            </a:r>
            <a:r>
              <a:rPr b="1" lang="en" sz="1600">
                <a:solidFill>
                  <a:schemeClr val="dk1"/>
                </a:solidFill>
                <a:latin typeface="Inconsolata"/>
                <a:ea typeface="Inconsolata"/>
                <a:cs typeface="Inconsolata"/>
                <a:sym typeface="Inconsolata"/>
              </a:rPr>
              <a:t>row</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 class="</a:t>
            </a:r>
            <a:r>
              <a:rPr b="1" lang="en" sz="1600">
                <a:latin typeface="Inconsolata"/>
                <a:ea typeface="Inconsolata"/>
                <a:cs typeface="Inconsolata"/>
                <a:sym typeface="Inconsolata"/>
              </a:rPr>
              <a:t>col-6</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Your content here.</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&lt;/div&gt;</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 class="</a:t>
            </a:r>
            <a:r>
              <a:rPr b="1" lang="en" sz="1600">
                <a:latin typeface="Inconsolata"/>
                <a:ea typeface="Inconsolata"/>
                <a:cs typeface="Inconsolata"/>
                <a:sym typeface="Inconsolata"/>
              </a:rPr>
              <a:t>col-6</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Your content here.</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&lt;/div&gt;	</a:t>
            </a:r>
            <a:endParaRPr sz="1600">
              <a:latin typeface="Inconsolata"/>
              <a:ea typeface="Inconsolata"/>
              <a:cs typeface="Inconsolata"/>
              <a:sym typeface="Inconsolata"/>
            </a:endParaRPr>
          </a:p>
          <a:p>
            <a:pPr indent="0" lvl="0" marL="457200" rtl="0" algn="l">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&lt;/div&gt;</a:t>
            </a:r>
            <a:endParaRPr sz="1600">
              <a:latin typeface="Inconsolata"/>
              <a:ea typeface="Inconsolata"/>
              <a:cs typeface="Inconsolata"/>
              <a:sym typeface="Inconsolata"/>
            </a:endParaRPr>
          </a:p>
          <a:p>
            <a:pPr indent="0" lvl="0" marL="457200" rtl="0" algn="l">
              <a:lnSpc>
                <a:spcPct val="115000"/>
              </a:lnSpc>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p:txBody>
      </p:sp>
      <p:sp>
        <p:nvSpPr>
          <p:cNvPr id="794" name="Google Shape;794;p87"/>
          <p:cNvSpPr txBox="1"/>
          <p:nvPr>
            <p:ph idx="4294967295" type="body"/>
          </p:nvPr>
        </p:nvSpPr>
        <p:spPr>
          <a:xfrm>
            <a:off x="457200" y="914400"/>
            <a:ext cx="8219100" cy="39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chemeClr val="dk1"/>
                </a:solidFill>
              </a:rPr>
              <a:t>This is how you Bootstrap</a:t>
            </a:r>
            <a:r>
              <a:rPr lang="en">
                <a:solidFill>
                  <a:schemeClr val="dk1"/>
                </a:solidFill>
              </a:rPr>
              <a:t>:</a:t>
            </a:r>
            <a:endParaRPr>
              <a:solidFill>
                <a:schemeClr val="dk1"/>
              </a:solidFill>
            </a:endParaRPr>
          </a:p>
        </p:txBody>
      </p:sp>
      <p:sp>
        <p:nvSpPr>
          <p:cNvPr id="795" name="Google Shape;795;p8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ll Together Now! </a:t>
            </a:r>
            <a:endParaRPr/>
          </a:p>
        </p:txBody>
      </p:sp>
      <p:sp>
        <p:nvSpPr>
          <p:cNvPr id="796" name="Google Shape;796;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97" name="Google Shape;797;p87"/>
          <p:cNvSpPr/>
          <p:nvPr/>
        </p:nvSpPr>
        <p:spPr>
          <a:xfrm>
            <a:off x="5136300" y="1826525"/>
            <a:ext cx="3597600" cy="940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Would We Make This Layout?</a:t>
            </a:r>
            <a:endParaRPr/>
          </a:p>
        </p:txBody>
      </p:sp>
      <p:sp>
        <p:nvSpPr>
          <p:cNvPr id="804" name="Google Shape;804;p8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05" name="Google Shape;805;p88"/>
          <p:cNvSpPr/>
          <p:nvPr/>
        </p:nvSpPr>
        <p:spPr>
          <a:xfrm>
            <a:off x="1621116"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806" name="Google Shape;806;p88"/>
          <p:cNvSpPr/>
          <p:nvPr/>
        </p:nvSpPr>
        <p:spPr>
          <a:xfrm>
            <a:off x="2120963"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807" name="Google Shape;807;p88"/>
          <p:cNvSpPr/>
          <p:nvPr/>
        </p:nvSpPr>
        <p:spPr>
          <a:xfrm>
            <a:off x="2620809"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808" name="Google Shape;808;p88"/>
          <p:cNvSpPr/>
          <p:nvPr/>
        </p:nvSpPr>
        <p:spPr>
          <a:xfrm>
            <a:off x="3120655"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809" name="Google Shape;809;p88"/>
          <p:cNvSpPr/>
          <p:nvPr/>
        </p:nvSpPr>
        <p:spPr>
          <a:xfrm>
            <a:off x="3620502"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810" name="Google Shape;810;p88"/>
          <p:cNvSpPr/>
          <p:nvPr/>
        </p:nvSpPr>
        <p:spPr>
          <a:xfrm>
            <a:off x="4120348"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811" name="Google Shape;811;p88"/>
          <p:cNvSpPr/>
          <p:nvPr/>
        </p:nvSpPr>
        <p:spPr>
          <a:xfrm>
            <a:off x="4620194"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812" name="Google Shape;812;p88"/>
          <p:cNvSpPr/>
          <p:nvPr/>
        </p:nvSpPr>
        <p:spPr>
          <a:xfrm>
            <a:off x="5120041"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813" name="Google Shape;813;p88"/>
          <p:cNvSpPr/>
          <p:nvPr/>
        </p:nvSpPr>
        <p:spPr>
          <a:xfrm>
            <a:off x="5619887"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814" name="Google Shape;814;p88"/>
          <p:cNvSpPr/>
          <p:nvPr/>
        </p:nvSpPr>
        <p:spPr>
          <a:xfrm>
            <a:off x="6119733"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815" name="Google Shape;815;p88"/>
          <p:cNvSpPr/>
          <p:nvPr/>
        </p:nvSpPr>
        <p:spPr>
          <a:xfrm>
            <a:off x="6619580"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816" name="Google Shape;816;p88"/>
          <p:cNvSpPr/>
          <p:nvPr/>
        </p:nvSpPr>
        <p:spPr>
          <a:xfrm>
            <a:off x="7119426" y="1136775"/>
            <a:ext cx="381300" cy="3237900"/>
          </a:xfrm>
          <a:prstGeom prst="rect">
            <a:avLst/>
          </a:prstGeom>
          <a:solidFill>
            <a:schemeClr val="accent2"/>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817" name="Google Shape;817;p88"/>
          <p:cNvSpPr/>
          <p:nvPr/>
        </p:nvSpPr>
        <p:spPr>
          <a:xfrm>
            <a:off x="1621125" y="1455375"/>
            <a:ext cx="1381200" cy="10278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8"/>
          <p:cNvSpPr/>
          <p:nvPr/>
        </p:nvSpPr>
        <p:spPr>
          <a:xfrm>
            <a:off x="3120550" y="1455375"/>
            <a:ext cx="1381200" cy="10278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8"/>
          <p:cNvSpPr/>
          <p:nvPr/>
        </p:nvSpPr>
        <p:spPr>
          <a:xfrm>
            <a:off x="4620088" y="1455375"/>
            <a:ext cx="1381200" cy="10278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8"/>
          <p:cNvSpPr/>
          <p:nvPr/>
        </p:nvSpPr>
        <p:spPr>
          <a:xfrm>
            <a:off x="6119638" y="1455375"/>
            <a:ext cx="1381200" cy="1027800"/>
          </a:xfrm>
          <a:prstGeom prst="rect">
            <a:avLst/>
          </a:prstGeom>
          <a:solidFill>
            <a:srgbClr val="3D6BD4">
              <a:alpha val="6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8"/>
          <p:cNvSpPr/>
          <p:nvPr/>
        </p:nvSpPr>
        <p:spPr>
          <a:xfrm>
            <a:off x="1506600" y="1300305"/>
            <a:ext cx="6130800" cy="133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Layouts</a:t>
            </a:r>
            <a:endParaRPr/>
          </a:p>
        </p:txBody>
      </p:sp>
      <p:sp>
        <p:nvSpPr>
          <p:cNvPr id="827" name="Google Shape;827;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28" name="Google Shape;828;p8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45 minutes</a:t>
            </a:r>
            <a:endParaRPr/>
          </a:p>
        </p:txBody>
      </p:sp>
      <p:sp>
        <p:nvSpPr>
          <p:cNvPr id="829" name="Google Shape;829;p8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30" name="Google Shape;830;p89"/>
          <p:cNvSpPr/>
          <p:nvPr/>
        </p:nvSpPr>
        <p:spPr>
          <a:xfrm>
            <a:off x="1160875" y="1546200"/>
            <a:ext cx="6888000" cy="20511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Recreate the grid layouts displayed in this document:</a:t>
            </a:r>
            <a:r>
              <a:rPr b="1" lang="en" sz="1600">
                <a:latin typeface="Proxima Nova"/>
                <a:ea typeface="Proxima Nova"/>
                <a:cs typeface="Proxima Nova"/>
                <a:sym typeface="Proxima Nova"/>
              </a:rPr>
              <a:t>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lnSpc>
                <a:spcPct val="115000"/>
              </a:lnSpc>
              <a:spcBef>
                <a:spcPts val="0"/>
              </a:spcBef>
              <a:spcAft>
                <a:spcPts val="160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3"/>
              </a:rPr>
              <a:t>https://ga-instruction.s3.amazonaws.com/assets/front-end-web-development/fewd-bootstrap/layouts.pdf</a:t>
            </a:r>
            <a:endParaRPr sz="18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0"/>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Components</a:t>
            </a:r>
            <a:endParaRPr/>
          </a:p>
        </p:txBody>
      </p:sp>
      <p:sp>
        <p:nvSpPr>
          <p:cNvPr id="836" name="Google Shape;836;p9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Front-End Web Development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Made Easy</a:t>
            </a:r>
            <a:endParaRPr/>
          </a:p>
        </p:txBody>
      </p:sp>
      <p:sp>
        <p:nvSpPr>
          <p:cNvPr id="842" name="Google Shape;842;p91"/>
          <p:cNvSpPr txBox="1"/>
          <p:nvPr>
            <p:ph idx="4294967295" type="body"/>
          </p:nvPr>
        </p:nvSpPr>
        <p:spPr>
          <a:xfrm>
            <a:off x="457200" y="1102800"/>
            <a:ext cx="4284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has a solid set of standard components that can easily be dropped into your site:</a:t>
            </a:r>
            <a:endParaRPr/>
          </a:p>
          <a:p>
            <a:pPr indent="-342900" lvl="0" marL="457200" rtl="0" algn="l">
              <a:spcBef>
                <a:spcPts val="1600"/>
              </a:spcBef>
              <a:spcAft>
                <a:spcPts val="0"/>
              </a:spcAft>
              <a:buSzPts val="1800"/>
              <a:buChar char="●"/>
            </a:pPr>
            <a:r>
              <a:rPr lang="en"/>
              <a:t>Navigation bars</a:t>
            </a:r>
            <a:endParaRPr/>
          </a:p>
          <a:p>
            <a:pPr indent="-342900" lvl="0" marL="457200" rtl="0" algn="l">
              <a:spcBef>
                <a:spcPts val="0"/>
              </a:spcBef>
              <a:spcAft>
                <a:spcPts val="0"/>
              </a:spcAft>
              <a:buSzPts val="1800"/>
              <a:buChar char="●"/>
            </a:pPr>
            <a:r>
              <a:rPr lang="en"/>
              <a:t>Modals</a:t>
            </a:r>
            <a:endParaRPr/>
          </a:p>
          <a:p>
            <a:pPr indent="-342900" lvl="0" marL="457200" rtl="0" algn="l">
              <a:spcBef>
                <a:spcPts val="0"/>
              </a:spcBef>
              <a:spcAft>
                <a:spcPts val="0"/>
              </a:spcAft>
              <a:buSzPts val="1800"/>
              <a:buChar char="●"/>
            </a:pPr>
            <a:r>
              <a:rPr lang="en"/>
              <a:t>Image carousels</a:t>
            </a:r>
            <a:endParaRPr/>
          </a:p>
          <a:p>
            <a:pPr indent="-342900" lvl="0" marL="457200" rtl="0" algn="l">
              <a:spcBef>
                <a:spcPts val="0"/>
              </a:spcBef>
              <a:spcAft>
                <a:spcPts val="0"/>
              </a:spcAft>
              <a:buSzPts val="1800"/>
              <a:buChar char="●"/>
            </a:pPr>
            <a:r>
              <a:rPr lang="en"/>
              <a:t>Dropdown menus</a:t>
            </a:r>
            <a:endParaRPr/>
          </a:p>
          <a:p>
            <a:pPr indent="-342900" lvl="0" marL="457200" rtl="0" algn="l">
              <a:spcBef>
                <a:spcPts val="0"/>
              </a:spcBef>
              <a:spcAft>
                <a:spcPts val="0"/>
              </a:spcAft>
              <a:buSzPts val="1800"/>
              <a:buChar char="●"/>
            </a:pPr>
            <a:r>
              <a:rPr lang="en"/>
              <a:t>And so much more!</a:t>
            </a:r>
            <a:endParaRPr/>
          </a:p>
        </p:txBody>
      </p:sp>
      <p:sp>
        <p:nvSpPr>
          <p:cNvPr id="843" name="Google Shape;843;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844" name="Google Shape;844;p91"/>
          <p:cNvPicPr preferRelativeResize="0"/>
          <p:nvPr/>
        </p:nvPicPr>
        <p:blipFill>
          <a:blip r:embed="rId3">
            <a:alphaModFix/>
          </a:blip>
          <a:stretch>
            <a:fillRect/>
          </a:stretch>
        </p:blipFill>
        <p:spPr>
          <a:xfrm>
            <a:off x="5055025" y="309475"/>
            <a:ext cx="3449548" cy="3449548"/>
          </a:xfrm>
          <a:prstGeom prst="rect">
            <a:avLst/>
          </a:prstGeom>
          <a:noFill/>
          <a:ln>
            <a:noFill/>
          </a:ln>
        </p:spPr>
      </p:pic>
      <p:sp>
        <p:nvSpPr>
          <p:cNvPr id="845" name="Google Shape;845;p9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2"/>
          <p:cNvSpPr/>
          <p:nvPr/>
        </p:nvSpPr>
        <p:spPr>
          <a:xfrm>
            <a:off x="457300" y="1485588"/>
            <a:ext cx="8219100" cy="16974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sz="1600">
                <a:latin typeface="Inconsolata"/>
                <a:ea typeface="Inconsolata"/>
                <a:cs typeface="Inconsolata"/>
                <a:sym typeface="Inconsolata"/>
              </a:rPr>
              <a:t>&lt;nav class="navbar navbar-default" role="navigation"&gt;</a:t>
            </a:r>
            <a:endParaRPr b="1" sz="1600">
              <a:latin typeface="Inconsolata"/>
              <a:ea typeface="Inconsolata"/>
              <a:cs typeface="Inconsolata"/>
              <a:sym typeface="Inconsolata"/>
            </a:endParaRPr>
          </a:p>
          <a:p>
            <a:pPr indent="0" lvl="0" marL="457200" rtl="0" algn="l">
              <a:lnSpc>
                <a:spcPct val="115000"/>
              </a:lnSpc>
              <a:spcBef>
                <a:spcPts val="0"/>
              </a:spcBef>
              <a:spcAft>
                <a:spcPts val="0"/>
              </a:spcAft>
              <a:buNone/>
            </a:pPr>
            <a:r>
              <a:rPr b="1" lang="en" sz="1600">
                <a:latin typeface="Inconsolata"/>
                <a:ea typeface="Inconsolata"/>
                <a:cs typeface="Inconsolata"/>
                <a:sym typeface="Inconsolata"/>
              </a:rPr>
              <a:t>  &lt;div class="container"&gt;</a:t>
            </a:r>
            <a:endParaRPr b="1" sz="1600">
              <a:latin typeface="Inconsolata"/>
              <a:ea typeface="Inconsolata"/>
              <a:cs typeface="Inconsolata"/>
              <a:sym typeface="Inconsolata"/>
            </a:endParaRPr>
          </a:p>
          <a:p>
            <a:pPr indent="0" lvl="0" marL="457200" rtl="0" algn="l">
              <a:lnSpc>
                <a:spcPct val="115000"/>
              </a:lnSpc>
              <a:spcBef>
                <a:spcPts val="0"/>
              </a:spcBef>
              <a:spcAft>
                <a:spcPts val="0"/>
              </a:spcAft>
              <a:buNone/>
            </a:pPr>
            <a:r>
              <a:rPr b="1" lang="en" sz="1600">
                <a:latin typeface="Inconsolata"/>
                <a:ea typeface="Inconsolata"/>
                <a:cs typeface="Inconsolata"/>
                <a:sym typeface="Inconsolata"/>
              </a:rPr>
              <a:t>    ...</a:t>
            </a:r>
            <a:endParaRPr b="1" sz="1600">
              <a:latin typeface="Inconsolata"/>
              <a:ea typeface="Inconsolata"/>
              <a:cs typeface="Inconsolata"/>
              <a:sym typeface="Inconsolata"/>
            </a:endParaRPr>
          </a:p>
          <a:p>
            <a:pPr indent="0" lvl="0" marL="457200" rtl="0" algn="l">
              <a:lnSpc>
                <a:spcPct val="115000"/>
              </a:lnSpc>
              <a:spcBef>
                <a:spcPts val="0"/>
              </a:spcBef>
              <a:spcAft>
                <a:spcPts val="0"/>
              </a:spcAft>
              <a:buNone/>
            </a:pPr>
            <a:r>
              <a:rPr b="1" lang="en" sz="1600">
                <a:latin typeface="Inconsolata"/>
                <a:ea typeface="Inconsolata"/>
                <a:cs typeface="Inconsolata"/>
                <a:sym typeface="Inconsolata"/>
              </a:rPr>
              <a:t>  &lt;/div&gt;</a:t>
            </a:r>
            <a:endParaRPr b="1" sz="1600">
              <a:latin typeface="Inconsolata"/>
              <a:ea typeface="Inconsolata"/>
              <a:cs typeface="Inconsolata"/>
              <a:sym typeface="Inconsolata"/>
            </a:endParaRPr>
          </a:p>
          <a:p>
            <a:pPr indent="0" lvl="0" marL="457200" rtl="0" algn="l">
              <a:lnSpc>
                <a:spcPct val="115000"/>
              </a:lnSpc>
              <a:spcBef>
                <a:spcPts val="0"/>
              </a:spcBef>
              <a:spcAft>
                <a:spcPts val="0"/>
              </a:spcAft>
              <a:buNone/>
            </a:pPr>
            <a:r>
              <a:rPr b="1" lang="en" sz="1600">
                <a:latin typeface="Inconsolata"/>
                <a:ea typeface="Inconsolata"/>
                <a:cs typeface="Inconsolata"/>
                <a:sym typeface="Inconsolata"/>
              </a:rPr>
              <a:t>&lt;/nav&gt;</a:t>
            </a:r>
            <a:endParaRPr b="1" sz="1600">
              <a:latin typeface="Inconsolata"/>
              <a:ea typeface="Inconsolata"/>
              <a:cs typeface="Inconsolata"/>
              <a:sym typeface="Inconsolata"/>
            </a:endParaRPr>
          </a:p>
        </p:txBody>
      </p:sp>
      <p:sp>
        <p:nvSpPr>
          <p:cNvPr id="851" name="Google Shape;851;p92"/>
          <p:cNvSpPr txBox="1"/>
          <p:nvPr>
            <p:ph idx="4294967295" type="body"/>
          </p:nvPr>
        </p:nvSpPr>
        <p:spPr>
          <a:xfrm>
            <a:off x="457200" y="914400"/>
            <a:ext cx="8219100" cy="46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chemeClr val="dk1"/>
                </a:solidFill>
              </a:rPr>
              <a:t>You’ve definitely seen the Bootstrap </a:t>
            </a:r>
            <a:r>
              <a:rPr b="1" lang="en">
                <a:solidFill>
                  <a:schemeClr val="dk1"/>
                </a:solidFill>
                <a:latin typeface="Inconsolata"/>
                <a:ea typeface="Inconsolata"/>
                <a:cs typeface="Inconsolata"/>
                <a:sym typeface="Inconsolata"/>
              </a:rPr>
              <a:t>navbar</a:t>
            </a:r>
            <a:r>
              <a:rPr lang="en">
                <a:solidFill>
                  <a:schemeClr val="dk1"/>
                </a:solidFill>
              </a:rPr>
              <a:t> before!</a:t>
            </a:r>
            <a:endParaRPr b="1">
              <a:solidFill>
                <a:schemeClr val="dk1"/>
              </a:solidFill>
              <a:latin typeface="Inconsolata"/>
              <a:ea typeface="Inconsolata"/>
              <a:cs typeface="Inconsolata"/>
              <a:sym typeface="Inconsolata"/>
            </a:endParaRPr>
          </a:p>
        </p:txBody>
      </p:sp>
      <p:sp>
        <p:nvSpPr>
          <p:cNvPr id="852" name="Google Shape;852;p9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Nav</a:t>
            </a:r>
            <a:endParaRPr/>
          </a:p>
        </p:txBody>
      </p:sp>
      <p:sp>
        <p:nvSpPr>
          <p:cNvPr id="853" name="Google Shape;853;p9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854" name="Google Shape;854;p92"/>
          <p:cNvPicPr preferRelativeResize="0"/>
          <p:nvPr/>
        </p:nvPicPr>
        <p:blipFill rotWithShape="1">
          <a:blip r:embed="rId3">
            <a:alphaModFix/>
          </a:blip>
          <a:srcRect b="0" l="0" r="50166" t="0"/>
          <a:stretch/>
        </p:blipFill>
        <p:spPr>
          <a:xfrm>
            <a:off x="462450" y="3393688"/>
            <a:ext cx="8219101" cy="687208"/>
          </a:xfrm>
          <a:prstGeom prst="rect">
            <a:avLst/>
          </a:prstGeom>
          <a:noFill/>
          <a:ln>
            <a:noFill/>
          </a:ln>
        </p:spPr>
      </p:pic>
      <p:sp>
        <p:nvSpPr>
          <p:cNvPr id="855" name="Google Shape;855;p9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Modals: Pop Ups for Good, not Spam!</a:t>
            </a:r>
            <a:endParaRPr/>
          </a:p>
        </p:txBody>
      </p:sp>
      <p:sp>
        <p:nvSpPr>
          <p:cNvPr id="861" name="Google Shape;861;p93"/>
          <p:cNvSpPr txBox="1"/>
          <p:nvPr>
            <p:ph idx="4294967295" type="body"/>
          </p:nvPr>
        </p:nvSpPr>
        <p:spPr>
          <a:xfrm>
            <a:off x="457200" y="951725"/>
            <a:ext cx="2540400" cy="3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Modals</a:t>
            </a:r>
            <a:r>
              <a:rPr lang="en"/>
              <a:t> allow content to be focused in a pop-up window on top of other content.</a:t>
            </a:r>
            <a:endParaRPr/>
          </a:p>
          <a:p>
            <a:pPr indent="0" lvl="0" marL="0" rtl="0" algn="l">
              <a:spcBef>
                <a:spcPts val="1600"/>
              </a:spcBef>
              <a:spcAft>
                <a:spcPts val="0"/>
              </a:spcAft>
              <a:buNone/>
            </a:pPr>
            <a:r>
              <a:rPr lang="en"/>
              <a:t>They can be toggled with JavaScript in reaction to any event, typically responding to button clicks.</a:t>
            </a:r>
            <a:endParaRPr/>
          </a:p>
          <a:p>
            <a:pPr indent="0" lvl="0" marL="0" rtl="0" algn="l">
              <a:spcBef>
                <a:spcPts val="1600"/>
              </a:spcBef>
              <a:spcAft>
                <a:spcPts val="1600"/>
              </a:spcAft>
              <a:buNone/>
            </a:pPr>
            <a:r>
              <a:t/>
            </a:r>
            <a:endParaRPr/>
          </a:p>
        </p:txBody>
      </p:sp>
      <p:sp>
        <p:nvSpPr>
          <p:cNvPr id="862" name="Google Shape;862;p9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863" name="Google Shape;863;p93"/>
          <p:cNvPicPr preferRelativeResize="0"/>
          <p:nvPr/>
        </p:nvPicPr>
        <p:blipFill>
          <a:blip r:embed="rId3">
            <a:alphaModFix/>
          </a:blip>
          <a:stretch>
            <a:fillRect/>
          </a:stretch>
        </p:blipFill>
        <p:spPr>
          <a:xfrm>
            <a:off x="3276825" y="1044175"/>
            <a:ext cx="5307124" cy="2806100"/>
          </a:xfrm>
          <a:prstGeom prst="rect">
            <a:avLst/>
          </a:prstGeom>
          <a:noFill/>
          <a:ln cap="flat" cmpd="sng" w="9525">
            <a:solidFill>
              <a:srgbClr val="CCCCCC"/>
            </a:solidFill>
            <a:prstDash val="solid"/>
            <a:round/>
            <a:headEnd len="sm" w="sm" type="none"/>
            <a:tailEnd len="sm" w="sm" type="none"/>
          </a:ln>
        </p:spPr>
      </p:pic>
      <p:sp>
        <p:nvSpPr>
          <p:cNvPr id="864" name="Google Shape;864;p9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4"/>
          <p:cNvSpPr txBox="1"/>
          <p:nvPr>
            <p:ph idx="1" type="body"/>
          </p:nvPr>
        </p:nvSpPr>
        <p:spPr>
          <a:xfrm>
            <a:off x="549700" y="3508038"/>
            <a:ext cx="3569100" cy="78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Spice up an old favorite with a new layout treatment.</a:t>
            </a:r>
            <a:endParaRPr/>
          </a:p>
        </p:txBody>
      </p:sp>
      <p:sp>
        <p:nvSpPr>
          <p:cNvPr id="870" name="Google Shape;870;p9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StartUp Matchmaker Bootstrapped</a:t>
            </a:r>
            <a:endParaRPr/>
          </a:p>
        </p:txBody>
      </p:sp>
      <p:sp>
        <p:nvSpPr>
          <p:cNvPr id="871" name="Google Shape;871;p9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72" name="Google Shape;872;p9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873" name="Google Shape;873;p94"/>
          <p:cNvPicPr preferRelativeResize="0"/>
          <p:nvPr/>
        </p:nvPicPr>
        <p:blipFill>
          <a:blip r:embed="rId3">
            <a:alphaModFix/>
          </a:blip>
          <a:stretch>
            <a:fillRect/>
          </a:stretch>
        </p:blipFill>
        <p:spPr>
          <a:xfrm>
            <a:off x="4637850" y="1012925"/>
            <a:ext cx="4176777" cy="3552076"/>
          </a:xfrm>
          <a:prstGeom prst="rect">
            <a:avLst/>
          </a:prstGeom>
          <a:noFill/>
          <a:ln>
            <a:noFill/>
          </a:ln>
        </p:spPr>
      </p:pic>
      <p:sp>
        <p:nvSpPr>
          <p:cNvPr id="874" name="Google Shape;874;p94"/>
          <p:cNvSpPr/>
          <p:nvPr/>
        </p:nvSpPr>
        <p:spPr>
          <a:xfrm>
            <a:off x="521925" y="1243175"/>
            <a:ext cx="3789000" cy="20511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4"/>
              </a:rPr>
              <a:t>https://drive.google.com/drive/folders/1nGs9ISklpozgATRGRPEQ3e1qeldbVk35?usp=sharing</a:t>
            </a:r>
            <a:endParaRPr sz="18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8" name="Shape 878"/>
        <p:cNvGrpSpPr/>
        <p:nvPr/>
      </p:nvGrpSpPr>
      <p:grpSpPr>
        <a:xfrm>
          <a:off x="0" y="0"/>
          <a:ext cx="0" cy="0"/>
          <a:chOff x="0" y="0"/>
          <a:chExt cx="0" cy="0"/>
        </a:xfrm>
      </p:grpSpPr>
      <p:sp>
        <p:nvSpPr>
          <p:cNvPr id="879" name="Google Shape;879;p9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80" name="Google Shape;880;p95"/>
          <p:cNvSpPr/>
          <p:nvPr/>
        </p:nvSpPr>
        <p:spPr>
          <a:xfrm>
            <a:off x="2016150" y="2176025"/>
            <a:ext cx="51117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3"/>
              </a:rPr>
              <a:t>https://codepen.io/GAmarketing/pen/OJPoEBR</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881" name="Google Shape;881;p95"/>
          <p:cNvSpPr txBox="1"/>
          <p:nvPr>
            <p:ph type="title"/>
          </p:nvPr>
        </p:nvSpPr>
        <p:spPr>
          <a:xfrm>
            <a:off x="908850" y="237038"/>
            <a:ext cx="5009400" cy="45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t> Components in Action</a:t>
            </a:r>
            <a:endParaRPr b="0" sz="2800"/>
          </a:p>
        </p:txBody>
      </p:sp>
      <p:sp>
        <p:nvSpPr>
          <p:cNvPr id="882" name="Google Shape;882;p9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83" name="Google Shape;883;p95"/>
          <p:cNvSpPr txBox="1"/>
          <p:nvPr>
            <p:ph idx="1" type="body"/>
          </p:nvPr>
        </p:nvSpPr>
        <p:spPr>
          <a:xfrm>
            <a:off x="457200" y="1143000"/>
            <a:ext cx="8229600" cy="86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CodePen uses a navbar, carousel, cards, and modals to create a standard layout on the home page.</a:t>
            </a:r>
            <a:endParaRPr/>
          </a:p>
        </p:txBody>
      </p:sp>
      <p:sp>
        <p:nvSpPr>
          <p:cNvPr id="884" name="Google Shape;884;p9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9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Styles</a:t>
            </a:r>
            <a:endParaRPr/>
          </a:p>
        </p:txBody>
      </p:sp>
      <p:sp>
        <p:nvSpPr>
          <p:cNvPr id="890" name="Google Shape;890;p96"/>
          <p:cNvSpPr txBox="1"/>
          <p:nvPr>
            <p:ph idx="1" type="subTitle"/>
          </p:nvPr>
        </p:nvSpPr>
        <p:spPr>
          <a:xfrm>
            <a:off x="457200" y="23659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(Without the Pain and Suffering of Tweaking It Yourself)</a:t>
            </a:r>
            <a:endParaRPr b="1"/>
          </a:p>
        </p:txBody>
      </p:sp>
      <p:sp>
        <p:nvSpPr>
          <p:cNvPr id="891" name="Google Shape;891;p9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Web Development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7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a:t>
            </a:r>
            <a:r>
              <a:rPr lang="en"/>
              <a:t>Class Materials and Preparation</a:t>
            </a:r>
            <a:endParaRPr/>
          </a:p>
          <a:p>
            <a:pPr indent="0" lvl="0" marL="0" rtl="0" algn="l">
              <a:spcBef>
                <a:spcPts val="0"/>
              </a:spcBef>
              <a:spcAft>
                <a:spcPts val="0"/>
              </a:spcAft>
              <a:buNone/>
            </a:pPr>
            <a:r>
              <a:t/>
            </a:r>
            <a:endParaRPr/>
          </a:p>
        </p:txBody>
      </p:sp>
      <p:sp>
        <p:nvSpPr>
          <p:cNvPr id="590" name="Google Shape;590;p70"/>
          <p:cNvSpPr txBox="1"/>
          <p:nvPr>
            <p:ph idx="4294967295" type="body"/>
          </p:nvPr>
        </p:nvSpPr>
        <p:spPr>
          <a:xfrm>
            <a:off x="979500" y="1078375"/>
            <a:ext cx="7099500" cy="364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Review all slides, lab activities, and code-alongs.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There are prompts in the speaker notes with opportunities for instructor customization.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Materials:</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3"/>
              </a:rPr>
              <a:t>Reference Code</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4"/>
              </a:rPr>
              <a:t>Starter Code in CodePen</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5"/>
              </a:rPr>
              <a:t>Solution Code in CodePen</a:t>
            </a:r>
            <a:endParaRPr sz="1400">
              <a:solidFill>
                <a:schemeClr val="dk1"/>
              </a:solidFill>
            </a:endParaRPr>
          </a:p>
          <a:p>
            <a:pPr indent="-317500" lvl="1" marL="914400" rtl="0" algn="l">
              <a:spcBef>
                <a:spcPts val="0"/>
              </a:spcBef>
              <a:spcAft>
                <a:spcPts val="0"/>
              </a:spcAft>
              <a:buClr>
                <a:schemeClr val="dk1"/>
              </a:buClr>
              <a:buSzPts val="1400"/>
              <a:buChar char="○"/>
            </a:pPr>
            <a:r>
              <a:rPr lang="en" sz="1400" u="sng">
                <a:solidFill>
                  <a:schemeClr val="hlink"/>
                </a:solidFill>
                <a:hlinkClick r:id="rId6"/>
              </a:rPr>
              <a:t>Warmups in CodePen</a:t>
            </a:r>
            <a:endParaRPr sz="1400">
              <a:solidFill>
                <a:schemeClr val="dk1"/>
              </a:solidFill>
            </a:endParaRPr>
          </a:p>
        </p:txBody>
      </p:sp>
      <p:sp>
        <p:nvSpPr>
          <p:cNvPr id="591" name="Google Shape;591;p7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7"/>
          <p:cNvSpPr txBox="1"/>
          <p:nvPr>
            <p:ph idx="4294967295" type="body"/>
          </p:nvPr>
        </p:nvSpPr>
        <p:spPr>
          <a:xfrm>
            <a:off x="457200" y="959075"/>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http://getbootstrap.com/css/#buttons</a:t>
            </a:r>
            <a:endParaRPr/>
          </a:p>
          <a:p>
            <a:pPr indent="0" lvl="0" marL="0" rtl="0" algn="l">
              <a:spcBef>
                <a:spcPts val="1600"/>
              </a:spcBef>
              <a:spcAft>
                <a:spcPts val="0"/>
              </a:spcAft>
              <a:buNone/>
            </a:pPr>
            <a:r>
              <a:rPr b="1" lang="en">
                <a:latin typeface="Inconsolata"/>
                <a:ea typeface="Inconsolata"/>
                <a:cs typeface="Inconsolata"/>
                <a:sym typeface="Inconsolata"/>
              </a:rPr>
              <a:t>&lt;!-- Standard button --&gt;</a:t>
            </a:r>
            <a:br>
              <a:rPr b="1" lang="en">
                <a:latin typeface="Inconsolata"/>
                <a:ea typeface="Inconsolata"/>
                <a:cs typeface="Inconsolata"/>
                <a:sym typeface="Inconsolata"/>
              </a:rPr>
            </a:br>
            <a:r>
              <a:rPr b="1" lang="en">
                <a:latin typeface="Inconsolata"/>
                <a:ea typeface="Inconsolata"/>
                <a:cs typeface="Inconsolata"/>
                <a:sym typeface="Inconsolata"/>
              </a:rPr>
              <a:t>&lt;button type="button" class="btn btn-default"&gt;Default&lt;/button&gt;</a:t>
            </a:r>
            <a:endParaRPr b="1">
              <a:latin typeface="Inconsolata"/>
              <a:ea typeface="Inconsolata"/>
              <a:cs typeface="Inconsolata"/>
              <a:sym typeface="Inconsolata"/>
            </a:endParaRPr>
          </a:p>
          <a:p>
            <a:pPr indent="0" lvl="0" marL="0" rtl="0" algn="l">
              <a:spcBef>
                <a:spcPts val="1600"/>
              </a:spcBef>
              <a:spcAft>
                <a:spcPts val="1600"/>
              </a:spcAft>
              <a:buNone/>
            </a:pPr>
            <a:r>
              <a:rPr lang="en"/>
              <a:t>We can change button color and size very easily. Follow that link to see how.</a:t>
            </a:r>
            <a:endParaRPr/>
          </a:p>
        </p:txBody>
      </p:sp>
      <p:sp>
        <p:nvSpPr>
          <p:cNvPr id="897" name="Google Shape;897;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uttons</a:t>
            </a:r>
            <a:endParaRPr/>
          </a:p>
        </p:txBody>
      </p:sp>
      <p:sp>
        <p:nvSpPr>
          <p:cNvPr id="898" name="Google Shape;898;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899" name="Google Shape;899;p97"/>
          <p:cNvPicPr preferRelativeResize="0"/>
          <p:nvPr/>
        </p:nvPicPr>
        <p:blipFill>
          <a:blip r:embed="rId4">
            <a:alphaModFix/>
          </a:blip>
          <a:stretch>
            <a:fillRect/>
          </a:stretch>
        </p:blipFill>
        <p:spPr>
          <a:xfrm>
            <a:off x="1522050" y="3013925"/>
            <a:ext cx="5881850" cy="732075"/>
          </a:xfrm>
          <a:prstGeom prst="rect">
            <a:avLst/>
          </a:prstGeom>
          <a:noFill/>
          <a:ln cap="flat" cmpd="sng" w="9525">
            <a:solidFill>
              <a:srgbClr val="CCCCCC"/>
            </a:solidFill>
            <a:prstDash val="solid"/>
            <a:round/>
            <a:headEnd len="sm" w="sm" type="none"/>
            <a:tailEnd len="sm" w="sm" type="none"/>
          </a:ln>
        </p:spPr>
      </p:pic>
      <p:sp>
        <p:nvSpPr>
          <p:cNvPr id="900" name="Google Shape;900;p9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8"/>
          <p:cNvSpPr txBox="1"/>
          <p:nvPr>
            <p:ph idx="4294967295" type="body"/>
          </p:nvPr>
        </p:nvSpPr>
        <p:spPr>
          <a:xfrm>
            <a:off x="457200" y="1310788"/>
            <a:ext cx="4039200" cy="288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Creating responsive images is as easy as adding this class to your image:</a:t>
            </a:r>
            <a:br>
              <a:rPr lang="en">
                <a:solidFill>
                  <a:schemeClr val="dk1"/>
                </a:solidFill>
              </a:rPr>
            </a:br>
            <a:r>
              <a:rPr b="1" lang="en">
                <a:solidFill>
                  <a:schemeClr val="dk1"/>
                </a:solidFill>
                <a:latin typeface="Inconsolata"/>
                <a:ea typeface="Inconsolata"/>
                <a:cs typeface="Inconsolata"/>
                <a:sym typeface="Inconsolata"/>
              </a:rPr>
              <a:t>.img-responsive</a:t>
            </a:r>
            <a:endParaRPr b="1">
              <a:solidFill>
                <a:schemeClr val="dk1"/>
              </a:solidFill>
              <a:latin typeface="Inconsolata"/>
              <a:ea typeface="Inconsolata"/>
              <a:cs typeface="Inconsolata"/>
              <a:sym typeface="Inconsolata"/>
            </a:endParaRPr>
          </a:p>
          <a:p>
            <a:pPr indent="0" lvl="0" marL="0" rtl="0" algn="l">
              <a:lnSpc>
                <a:spcPct val="115000"/>
              </a:lnSpc>
              <a:spcBef>
                <a:spcPts val="1000"/>
              </a:spcBef>
              <a:spcAft>
                <a:spcPts val="0"/>
              </a:spcAft>
              <a:buNone/>
            </a:pPr>
            <a:r>
              <a:t/>
            </a:r>
            <a:endParaRPr b="1">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a:solidFill>
                  <a:schemeClr val="dk1"/>
                </a:solidFill>
              </a:rPr>
              <a:t>This class gives us the following code:</a:t>
            </a:r>
            <a:br>
              <a:rPr lang="en">
                <a:solidFill>
                  <a:schemeClr val="dk1"/>
                </a:solidFill>
              </a:rPr>
            </a:br>
            <a:r>
              <a:rPr b="1" lang="en">
                <a:solidFill>
                  <a:schemeClr val="dk1"/>
                </a:solidFill>
                <a:latin typeface="Inconsolata"/>
                <a:ea typeface="Inconsolata"/>
                <a:cs typeface="Inconsolata"/>
                <a:sym typeface="Inconsolata"/>
              </a:rPr>
              <a:t>max-width: 100%;</a:t>
            </a:r>
            <a:br>
              <a:rPr b="1" lang="en">
                <a:solidFill>
                  <a:schemeClr val="dk1"/>
                </a:solidFill>
                <a:latin typeface="Inconsolata"/>
                <a:ea typeface="Inconsolata"/>
                <a:cs typeface="Inconsolata"/>
                <a:sym typeface="Inconsolata"/>
              </a:rPr>
            </a:br>
            <a:r>
              <a:rPr b="1" lang="en">
                <a:solidFill>
                  <a:schemeClr val="dk1"/>
                </a:solidFill>
                <a:latin typeface="Inconsolata"/>
                <a:ea typeface="Inconsolata"/>
                <a:cs typeface="Inconsolata"/>
                <a:sym typeface="Inconsolata"/>
              </a:rPr>
              <a:t>height: auto;</a:t>
            </a:r>
            <a:endParaRPr b="1">
              <a:solidFill>
                <a:schemeClr val="dk1"/>
              </a:solidFill>
              <a:latin typeface="Inconsolata"/>
              <a:ea typeface="Inconsolata"/>
              <a:cs typeface="Inconsolata"/>
              <a:sym typeface="Inconsolata"/>
            </a:endParaRPr>
          </a:p>
          <a:p>
            <a:pPr indent="0" lvl="0" marL="0" rtl="0" algn="l">
              <a:lnSpc>
                <a:spcPct val="115000"/>
              </a:lnSpc>
              <a:spcBef>
                <a:spcPts val="1000"/>
              </a:spcBef>
              <a:spcAft>
                <a:spcPts val="1000"/>
              </a:spcAft>
              <a:buNone/>
            </a:pPr>
            <a:r>
              <a:t/>
            </a:r>
            <a:endParaRPr sz="1400">
              <a:solidFill>
                <a:schemeClr val="dk1"/>
              </a:solidFill>
            </a:endParaRPr>
          </a:p>
        </p:txBody>
      </p:sp>
      <p:sp>
        <p:nvSpPr>
          <p:cNvPr id="906" name="Google Shape;906;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esponsive Images</a:t>
            </a:r>
            <a:endParaRPr/>
          </a:p>
        </p:txBody>
      </p:sp>
      <p:sp>
        <p:nvSpPr>
          <p:cNvPr id="907" name="Google Shape;907;p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908" name="Google Shape;908;p98"/>
          <p:cNvPicPr preferRelativeResize="0"/>
          <p:nvPr/>
        </p:nvPicPr>
        <p:blipFill rotWithShape="1">
          <a:blip r:embed="rId3">
            <a:alphaModFix/>
          </a:blip>
          <a:srcRect b="0" l="0" r="0" t="22033"/>
          <a:stretch/>
        </p:blipFill>
        <p:spPr>
          <a:xfrm>
            <a:off x="4753375" y="1038388"/>
            <a:ext cx="3933427" cy="3066727"/>
          </a:xfrm>
          <a:prstGeom prst="rect">
            <a:avLst/>
          </a:prstGeom>
          <a:noFill/>
          <a:ln>
            <a:noFill/>
          </a:ln>
        </p:spPr>
      </p:pic>
      <p:sp>
        <p:nvSpPr>
          <p:cNvPr id="909" name="Google Shape;909;p9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99"/>
          <p:cNvSpPr txBox="1"/>
          <p:nvPr>
            <p:ph idx="4294967295" type="body"/>
          </p:nvPr>
        </p:nvSpPr>
        <p:spPr>
          <a:xfrm>
            <a:off x="457200" y="914400"/>
            <a:ext cx="8219100" cy="48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chemeClr val="dk1"/>
                </a:solidFill>
              </a:rPr>
              <a:t>Check out these puppies:</a:t>
            </a:r>
            <a:endParaRPr>
              <a:solidFill>
                <a:schemeClr val="dk1"/>
              </a:solidFill>
              <a:latin typeface="Proxima Nova Semibold"/>
              <a:ea typeface="Proxima Nova Semibold"/>
              <a:cs typeface="Proxima Nova Semibold"/>
              <a:sym typeface="Proxima Nova Semibold"/>
            </a:endParaRPr>
          </a:p>
        </p:txBody>
      </p:sp>
      <p:sp>
        <p:nvSpPr>
          <p:cNvPr id="915" name="Google Shape;915;p99"/>
          <p:cNvSpPr/>
          <p:nvPr/>
        </p:nvSpPr>
        <p:spPr>
          <a:xfrm>
            <a:off x="457300" y="1485600"/>
            <a:ext cx="8219100" cy="10860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sz="1600">
                <a:latin typeface="Inconsolata"/>
                <a:ea typeface="Inconsolata"/>
                <a:cs typeface="Inconsolata"/>
                <a:sym typeface="Inconsolata"/>
              </a:rPr>
              <a:t>&lt;img src="puppy.jpg" class="img-rounded" alt="Rounded Puppy"&gt;</a:t>
            </a:r>
            <a:endParaRPr b="1" sz="1600">
              <a:latin typeface="Inconsolata"/>
              <a:ea typeface="Inconsolata"/>
              <a:cs typeface="Inconsolata"/>
              <a:sym typeface="Inconsolata"/>
            </a:endParaRPr>
          </a:p>
          <a:p>
            <a:pPr indent="0" lvl="0" marL="457200" rtl="0" algn="l">
              <a:lnSpc>
                <a:spcPct val="115000"/>
              </a:lnSpc>
              <a:spcBef>
                <a:spcPts val="0"/>
              </a:spcBef>
              <a:spcAft>
                <a:spcPts val="0"/>
              </a:spcAft>
              <a:buNone/>
            </a:pPr>
            <a:r>
              <a:rPr b="1" lang="en" sz="1600">
                <a:latin typeface="Inconsolata"/>
                <a:ea typeface="Inconsolata"/>
                <a:cs typeface="Inconsolata"/>
                <a:sym typeface="Inconsolata"/>
              </a:rPr>
              <a:t>&lt;img src="puppy.jpg" class="img-circle" alt="Circle Puppy"&gt;</a:t>
            </a:r>
            <a:endParaRPr b="1" sz="1600">
              <a:latin typeface="Inconsolata"/>
              <a:ea typeface="Inconsolata"/>
              <a:cs typeface="Inconsolata"/>
              <a:sym typeface="Inconsolata"/>
            </a:endParaRPr>
          </a:p>
          <a:p>
            <a:pPr indent="0" lvl="0" marL="457200" rtl="0" algn="l">
              <a:lnSpc>
                <a:spcPct val="115000"/>
              </a:lnSpc>
              <a:spcBef>
                <a:spcPts val="0"/>
              </a:spcBef>
              <a:spcAft>
                <a:spcPts val="0"/>
              </a:spcAft>
              <a:buNone/>
            </a:pPr>
            <a:r>
              <a:rPr b="1" lang="en" sz="1600">
                <a:latin typeface="Inconsolata"/>
                <a:ea typeface="Inconsolata"/>
                <a:cs typeface="Inconsolata"/>
                <a:sym typeface="Inconsolata"/>
              </a:rPr>
              <a:t>&lt;img src="puppy.jpg" class="img-thumbnail" alt="Puppy Thumbnail"&gt;</a:t>
            </a:r>
            <a:endParaRPr b="1" sz="1600">
              <a:latin typeface="Inconsolata"/>
              <a:ea typeface="Inconsolata"/>
              <a:cs typeface="Inconsolata"/>
              <a:sym typeface="Inconsolata"/>
            </a:endParaRPr>
          </a:p>
        </p:txBody>
      </p:sp>
      <p:sp>
        <p:nvSpPr>
          <p:cNvPr id="916" name="Google Shape;916;p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tylized Images</a:t>
            </a:r>
            <a:endParaRPr/>
          </a:p>
        </p:txBody>
      </p:sp>
      <p:sp>
        <p:nvSpPr>
          <p:cNvPr id="917" name="Google Shape;917;p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18" name="Google Shape;918;p99"/>
          <p:cNvSpPr txBox="1"/>
          <p:nvPr>
            <p:ph idx="4294967295" type="body"/>
          </p:nvPr>
        </p:nvSpPr>
        <p:spPr>
          <a:xfrm>
            <a:off x="457200" y="2706125"/>
            <a:ext cx="8219100" cy="1260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b="1" lang="en">
                <a:solidFill>
                  <a:schemeClr val="dk1"/>
                </a:solidFill>
                <a:latin typeface="Inconsolata"/>
                <a:ea typeface="Inconsolata"/>
                <a:cs typeface="Inconsolata"/>
                <a:sym typeface="Inconsolata"/>
              </a:rPr>
              <a:t>img-rounded</a:t>
            </a:r>
            <a:r>
              <a:rPr lang="en">
                <a:solidFill>
                  <a:schemeClr val="dk1"/>
                </a:solidFill>
              </a:rPr>
              <a:t> creates rounded rectangles.</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b="1" lang="en">
                <a:solidFill>
                  <a:schemeClr val="dk1"/>
                </a:solidFill>
                <a:latin typeface="Inconsolata"/>
                <a:ea typeface="Inconsolata"/>
                <a:cs typeface="Inconsolata"/>
                <a:sym typeface="Inconsolata"/>
              </a:rPr>
              <a:t>img-circle</a:t>
            </a:r>
            <a:r>
              <a:rPr lang="en">
                <a:solidFill>
                  <a:schemeClr val="dk1"/>
                </a:solidFill>
              </a:rPr>
              <a:t> turns images into circles.</a:t>
            </a:r>
            <a:endParaRPr>
              <a:solidFill>
                <a:schemeClr val="dk1"/>
              </a:solidFill>
            </a:endParaRPr>
          </a:p>
          <a:p>
            <a:pPr indent="-342900" lvl="0" marL="457200" rtl="0" algn="l">
              <a:lnSpc>
                <a:spcPct val="100000"/>
              </a:lnSpc>
              <a:spcBef>
                <a:spcPts val="1000"/>
              </a:spcBef>
              <a:spcAft>
                <a:spcPts val="1000"/>
              </a:spcAft>
              <a:buClr>
                <a:schemeClr val="dk1"/>
              </a:buClr>
              <a:buSzPts val="1800"/>
              <a:buChar char="●"/>
            </a:pPr>
            <a:r>
              <a:rPr b="1" lang="en">
                <a:solidFill>
                  <a:schemeClr val="dk1"/>
                </a:solidFill>
                <a:latin typeface="Inconsolata"/>
                <a:ea typeface="Inconsolata"/>
                <a:cs typeface="Inconsolata"/>
                <a:sym typeface="Inconsolata"/>
              </a:rPr>
              <a:t>img-thumbnail</a:t>
            </a:r>
            <a:r>
              <a:rPr lang="en">
                <a:solidFill>
                  <a:schemeClr val="dk1"/>
                </a:solidFill>
              </a:rPr>
              <a:t> puts a nice border around images.</a:t>
            </a:r>
            <a:endParaRPr>
              <a:solidFill>
                <a:schemeClr val="dk1"/>
              </a:solidFill>
            </a:endParaRPr>
          </a:p>
        </p:txBody>
      </p:sp>
      <p:sp>
        <p:nvSpPr>
          <p:cNvPr id="919" name="Google Shape;919;p9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25" name="Google Shape;925;p100"/>
          <p:cNvSpPr txBox="1"/>
          <p:nvPr>
            <p:ph type="title"/>
          </p:nvPr>
        </p:nvSpPr>
        <p:spPr>
          <a:xfrm>
            <a:off x="1196400" y="237038"/>
            <a:ext cx="5009400" cy="45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t> Recreate a Bootstrap Site</a:t>
            </a:r>
            <a:endParaRPr b="0" sz="2800"/>
          </a:p>
        </p:txBody>
      </p:sp>
      <p:sp>
        <p:nvSpPr>
          <p:cNvPr id="926" name="Google Shape;926;p100"/>
          <p:cNvSpPr txBox="1"/>
          <p:nvPr>
            <p:ph idx="1" type="body"/>
          </p:nvPr>
        </p:nvSpPr>
        <p:spPr>
          <a:xfrm>
            <a:off x="457200" y="1143000"/>
            <a:ext cx="4482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a site using Bootstrap and attempt to recreate it. There are many resources that list sites that use Bootstrap, or you can check your favorite sites for Bootstrap-style layouts and components.</a:t>
            </a:r>
            <a:endParaRPr/>
          </a:p>
          <a:p>
            <a:pPr indent="0" lvl="0" marL="0" rtl="0" algn="l">
              <a:spcBef>
                <a:spcPts val="1600"/>
              </a:spcBef>
              <a:spcAft>
                <a:spcPts val="0"/>
              </a:spcAft>
              <a:buNone/>
            </a:pPr>
            <a:r>
              <a:rPr lang="en" u="sng">
                <a:solidFill>
                  <a:schemeClr val="hlink"/>
                </a:solidFill>
                <a:hlinkClick r:id="rId3"/>
              </a:rPr>
              <a:t>https://expo.getbootstrap.com/</a:t>
            </a:r>
            <a:endParaRPr/>
          </a:p>
          <a:p>
            <a:pPr indent="0" lvl="0" marL="0" rtl="0" algn="l">
              <a:spcBef>
                <a:spcPts val="1600"/>
              </a:spcBef>
              <a:spcAft>
                <a:spcPts val="1600"/>
              </a:spcAft>
              <a:buNone/>
            </a:pPr>
            <a:r>
              <a:t/>
            </a:r>
            <a:endParaRPr/>
          </a:p>
        </p:txBody>
      </p:sp>
      <p:pic>
        <p:nvPicPr>
          <p:cNvPr id="927" name="Google Shape;927;p100"/>
          <p:cNvPicPr preferRelativeResize="0"/>
          <p:nvPr/>
        </p:nvPicPr>
        <p:blipFill>
          <a:blip r:embed="rId4">
            <a:alphaModFix/>
          </a:blip>
          <a:stretch>
            <a:fillRect/>
          </a:stretch>
        </p:blipFill>
        <p:spPr>
          <a:xfrm>
            <a:off x="5337925" y="521750"/>
            <a:ext cx="3435474" cy="34354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1"/>
          <p:cNvSpPr txBox="1"/>
          <p:nvPr>
            <p:ph type="title"/>
          </p:nvPr>
        </p:nvSpPr>
        <p:spPr>
          <a:xfrm>
            <a:off x="457210" y="257255"/>
            <a:ext cx="3393900" cy="578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933" name="Google Shape;933;p101"/>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2020 General Assembly</a:t>
            </a:r>
            <a:endParaRPr sz="900">
              <a:solidFill>
                <a:srgbClr val="FFFFFF"/>
              </a:solidFill>
              <a:latin typeface="Proxima Nova"/>
              <a:ea typeface="Proxima Nova"/>
              <a:cs typeface="Proxima Nova"/>
              <a:sym typeface="Proxima Nova"/>
            </a:endParaRPr>
          </a:p>
        </p:txBody>
      </p:sp>
      <p:sp>
        <p:nvSpPr>
          <p:cNvPr id="934" name="Google Shape;934;p101"/>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Next Time</a:t>
            </a:r>
            <a:endParaRPr/>
          </a:p>
        </p:txBody>
      </p:sp>
      <p:sp>
        <p:nvSpPr>
          <p:cNvPr id="935" name="Google Shape;935;p101"/>
          <p:cNvSpPr txBox="1"/>
          <p:nvPr>
            <p:ph idx="1" type="subTitle"/>
          </p:nvPr>
        </p:nvSpPr>
        <p:spPr>
          <a:xfrm>
            <a:off x="457200" y="1171900"/>
            <a:ext cx="39750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CSS Frameworks Are a Trade-Off</a:t>
            </a:r>
            <a:endParaRPr/>
          </a:p>
        </p:txBody>
      </p:sp>
      <p:sp>
        <p:nvSpPr>
          <p:cNvPr id="936" name="Google Shape;936;p101"/>
          <p:cNvSpPr txBox="1"/>
          <p:nvPr>
            <p:ph idx="3" type="body"/>
          </p:nvPr>
        </p:nvSpPr>
        <p:spPr>
          <a:xfrm>
            <a:off x="458325" y="1734875"/>
            <a:ext cx="3334500" cy="280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get pre-built style and components in exchange for learning and using their exact patterns.</a:t>
            </a:r>
            <a:endParaRPr/>
          </a:p>
          <a:p>
            <a:pPr indent="-342900" lvl="0" marL="457200" rtl="0" algn="l">
              <a:spcBef>
                <a:spcPts val="1000"/>
              </a:spcBef>
              <a:spcAft>
                <a:spcPts val="1000"/>
              </a:spcAft>
              <a:buSzPts val="1800"/>
              <a:buChar char="●"/>
            </a:pPr>
            <a:r>
              <a:rPr lang="en"/>
              <a:t>Frameworks can add unnecessary bloat to a site.</a:t>
            </a:r>
            <a:endParaRPr/>
          </a:p>
        </p:txBody>
      </p:sp>
      <p:sp>
        <p:nvSpPr>
          <p:cNvPr id="937" name="Google Shape;937;p101"/>
          <p:cNvSpPr txBox="1"/>
          <p:nvPr>
            <p:ph idx="4" type="subTitle"/>
          </p:nvPr>
        </p:nvSpPr>
        <p:spPr>
          <a:xfrm>
            <a:off x="4864075" y="1171900"/>
            <a:ext cx="40173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Developer Tools</a:t>
            </a:r>
            <a:endParaRPr/>
          </a:p>
        </p:txBody>
      </p:sp>
      <p:sp>
        <p:nvSpPr>
          <p:cNvPr id="938" name="Google Shape;938;p101"/>
          <p:cNvSpPr txBox="1"/>
          <p:nvPr>
            <p:ph idx="5" type="body"/>
          </p:nvPr>
        </p:nvSpPr>
        <p:spPr>
          <a:xfrm>
            <a:off x="4864075" y="1778225"/>
            <a:ext cx="4103100" cy="280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command line provides a direct interface with more powerful control over your computer.</a:t>
            </a:r>
            <a:endParaRPr/>
          </a:p>
          <a:p>
            <a:pPr indent="-342900" lvl="0" marL="457200" rtl="0" algn="l">
              <a:spcBef>
                <a:spcPts val="1000"/>
              </a:spcBef>
              <a:spcAft>
                <a:spcPts val="1000"/>
              </a:spcAft>
              <a:buSzPts val="1800"/>
              <a:buChar char="●"/>
            </a:pPr>
            <a:r>
              <a:rPr lang="en"/>
              <a:t>Git and GitHub are industry-standard tools for version control.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7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a:t>
            </a:r>
            <a:endParaRPr/>
          </a:p>
        </p:txBody>
      </p:sp>
      <p:sp>
        <p:nvSpPr>
          <p:cNvPr id="597" name="Google Shape;597;p71"/>
          <p:cNvSpPr txBox="1"/>
          <p:nvPr>
            <p:ph idx="4294967295" type="body"/>
          </p:nvPr>
        </p:nvSpPr>
        <p:spPr>
          <a:xfrm>
            <a:off x="761600" y="1164500"/>
            <a:ext cx="31878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Overview</a:t>
            </a:r>
            <a:endParaRPr b="1" sz="16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This lesson introduces CSS frameworks. Be sure students are comfortable with how to do these things themselves first. This is a good time for a thorough review if they don't.</a:t>
            </a:r>
            <a:endParaRPr sz="1400">
              <a:solidFill>
                <a:schemeClr val="dk1"/>
              </a:solidFill>
            </a:endParaRPr>
          </a:p>
          <a:p>
            <a:pPr indent="0" lvl="0" marL="0" rtl="0" algn="l">
              <a:spcBef>
                <a:spcPts val="1600"/>
              </a:spcBef>
              <a:spcAft>
                <a:spcPts val="1600"/>
              </a:spcAft>
              <a:buNone/>
            </a:pPr>
            <a:r>
              <a:t/>
            </a:r>
            <a:endParaRPr sz="1400"/>
          </a:p>
        </p:txBody>
      </p:sp>
      <p:sp>
        <p:nvSpPr>
          <p:cNvPr id="598" name="Google Shape;598;p71"/>
          <p:cNvSpPr txBox="1"/>
          <p:nvPr>
            <p:ph idx="4294967295" type="body"/>
          </p:nvPr>
        </p:nvSpPr>
        <p:spPr>
          <a:xfrm>
            <a:off x="4147125" y="1164500"/>
            <a:ext cx="41388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Learning Objectives</a:t>
            </a:r>
            <a:endParaRPr b="1">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In this lesson, students will:</a:t>
            </a:r>
            <a:endParaRPr b="1"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Use the Bootstrap CSS library to leverage pre-styled components.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Adapt Bootstrap components for specific use cases.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Evaluate CSS frameworks against self-written CSS.</a:t>
            </a:r>
            <a:br>
              <a:rPr lang="en" sz="1400">
                <a:solidFill>
                  <a:schemeClr val="dk1"/>
                </a:solidFill>
              </a:rPr>
            </a:br>
            <a:endParaRPr sz="14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Duration: </a:t>
            </a:r>
            <a:r>
              <a:rPr lang="en" sz="1600">
                <a:solidFill>
                  <a:schemeClr val="dk1"/>
                </a:solidFill>
              </a:rPr>
              <a:t>180 minutes</a:t>
            </a:r>
            <a:endParaRPr sz="1600">
              <a:solidFill>
                <a:schemeClr val="dk1"/>
              </a:solidFill>
            </a:endParaRPr>
          </a:p>
          <a:p>
            <a:pPr indent="0" lvl="0" marL="0" rtl="0" algn="l">
              <a:spcBef>
                <a:spcPts val="1600"/>
              </a:spcBef>
              <a:spcAft>
                <a:spcPts val="1600"/>
              </a:spcAft>
              <a:buNone/>
            </a:pPr>
            <a:r>
              <a:t/>
            </a:r>
            <a:endParaRPr b="1">
              <a:solidFill>
                <a:schemeClr val="dk1"/>
              </a:solidFill>
            </a:endParaRPr>
          </a:p>
        </p:txBody>
      </p:sp>
      <p:sp>
        <p:nvSpPr>
          <p:cNvPr id="599" name="Google Shape;599;p7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Suggested Agenda</a:t>
            </a:r>
            <a:endParaRPr/>
          </a:p>
          <a:p>
            <a:pPr indent="0" lvl="0" marL="0" rtl="0" algn="l">
              <a:spcBef>
                <a:spcPts val="0"/>
              </a:spcBef>
              <a:spcAft>
                <a:spcPts val="0"/>
              </a:spcAft>
              <a:buNone/>
            </a:pPr>
            <a:r>
              <a:t/>
            </a:r>
            <a:endParaRPr/>
          </a:p>
        </p:txBody>
      </p:sp>
      <p:graphicFrame>
        <p:nvGraphicFramePr>
          <p:cNvPr id="605" name="Google Shape;605;p72"/>
          <p:cNvGraphicFramePr/>
          <p:nvPr/>
        </p:nvGraphicFramePr>
        <p:xfrm>
          <a:off x="979488" y="1071652"/>
          <a:ext cx="3000000" cy="3000000"/>
        </p:xfrm>
        <a:graphic>
          <a:graphicData uri="http://schemas.openxmlformats.org/drawingml/2006/table">
            <a:tbl>
              <a:tblPr>
                <a:noFill/>
                <a:tableStyleId>{B0FDD63A-CFFC-44FA-A5CA-C6FB3A8E7C06}</a:tableStyleId>
              </a:tblPr>
              <a:tblGrid>
                <a:gridCol w="1562900"/>
                <a:gridCol w="1766200"/>
                <a:gridCol w="3456150"/>
              </a:tblGrid>
              <a:tr h="557450">
                <a:tc>
                  <a:txBody>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Time</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Activity</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Purpose</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0:00–0:30</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CSS Frameworks, Bootstrap Grid</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Discuss the concept of CSS frameworks and place bootstrap in context. Demo the use of Bootstrap for grid purposes.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0:30</a:t>
                      </a:r>
                      <a:r>
                        <a:rPr lang="en" sz="1000">
                          <a:solidFill>
                            <a:schemeClr val="dk1"/>
                          </a:solidFill>
                          <a:latin typeface="Proxima Nova"/>
                          <a:ea typeface="Proxima Nova"/>
                          <a:cs typeface="Proxima Nova"/>
                          <a:sym typeface="Proxima Nova"/>
                        </a:rPr>
                        <a:t>–</a:t>
                      </a:r>
                      <a:r>
                        <a:rPr lang="en" sz="1000">
                          <a:latin typeface="Proxima Nova"/>
                          <a:ea typeface="Proxima Nova"/>
                          <a:cs typeface="Proxima Nova"/>
                          <a:sym typeface="Proxima Nova"/>
                        </a:rPr>
                        <a:t>1:15</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Recreate Bootstrap Layouts</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Apply bootstrap knowledge by recreating layouts.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1:15</a:t>
                      </a:r>
                      <a:r>
                        <a:rPr lang="en" sz="1000">
                          <a:solidFill>
                            <a:schemeClr val="dk1"/>
                          </a:solidFill>
                          <a:latin typeface="Proxima Nova"/>
                          <a:ea typeface="Proxima Nova"/>
                          <a:cs typeface="Proxima Nova"/>
                          <a:sym typeface="Proxima Nova"/>
                        </a:rPr>
                        <a:t>–</a:t>
                      </a:r>
                      <a:r>
                        <a:rPr lang="en" sz="1000">
                          <a:latin typeface="Proxima Nova"/>
                          <a:ea typeface="Proxima Nova"/>
                          <a:cs typeface="Proxima Nova"/>
                          <a:sym typeface="Proxima Nova"/>
                        </a:rPr>
                        <a:t>1:45</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Bootstrap Components and Styles</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Tap into the pre-built bootstrap components and styles for a consistent and familiar look.</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1:45</a:t>
                      </a:r>
                      <a:r>
                        <a:rPr lang="en" sz="1000">
                          <a:solidFill>
                            <a:schemeClr val="dk1"/>
                          </a:solidFill>
                          <a:latin typeface="Proxima Nova"/>
                          <a:ea typeface="Proxima Nova"/>
                          <a:cs typeface="Proxima Nova"/>
                          <a:sym typeface="Proxima Nova"/>
                        </a:rPr>
                        <a:t>–</a:t>
                      </a:r>
                      <a:r>
                        <a:rPr lang="en" sz="1000">
                          <a:latin typeface="Proxima Nova"/>
                          <a:ea typeface="Proxima Nova"/>
                          <a:cs typeface="Proxima Nova"/>
                          <a:sym typeface="Proxima Nova"/>
                        </a:rPr>
                        <a:t>3:00</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Recreate a Bootstrap Site</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Discover how common bootstrap conventions are and use them to imitate a professional site.</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606" name="Google Shape;606;p7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3"/>
          <p:cNvSpPr txBox="1"/>
          <p:nvPr>
            <p:ph idx="4294967295" type="body"/>
          </p:nvPr>
        </p:nvSpPr>
        <p:spPr>
          <a:xfrm>
            <a:off x="457200" y="1249850"/>
            <a:ext cx="5534700" cy="29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chemeClr val="dk1"/>
                </a:solidFill>
              </a:rPr>
              <a:t>In this lesson, you will:</a:t>
            </a:r>
            <a:endParaRPr>
              <a:solidFill>
                <a:schemeClr val="dk1"/>
              </a:solidFill>
            </a:endParaRPr>
          </a:p>
          <a:p>
            <a:pPr indent="0" lvl="0" marL="0" marR="0" rtl="0" algn="l">
              <a:lnSpc>
                <a:spcPct val="100000"/>
              </a:lnSpc>
              <a:spcBef>
                <a:spcPts val="0"/>
              </a:spcBef>
              <a:spcAft>
                <a:spcPts val="0"/>
              </a:spcAft>
              <a:buClr>
                <a:srgbClr val="000000"/>
              </a:buClr>
              <a:buSzPts val="2300"/>
              <a:buFont typeface="Helvetica Neue"/>
              <a:buNone/>
            </a:pPr>
            <a:r>
              <a:t/>
            </a:r>
            <a:endParaRPr b="1" sz="1700">
              <a:solidFill>
                <a:schemeClr val="dk1"/>
              </a:solidFill>
            </a:endParaRPr>
          </a:p>
          <a:p>
            <a:pPr indent="-330200" lvl="0" marL="457200" marR="0" rtl="0" algn="l">
              <a:lnSpc>
                <a:spcPct val="115000"/>
              </a:lnSpc>
              <a:spcBef>
                <a:spcPts val="0"/>
              </a:spcBef>
              <a:spcAft>
                <a:spcPts val="0"/>
              </a:spcAft>
              <a:buClr>
                <a:schemeClr val="dk1"/>
              </a:buClr>
              <a:buSzPts val="1600"/>
              <a:buChar char="●"/>
            </a:pPr>
            <a:r>
              <a:rPr lang="en" sz="1600">
                <a:solidFill>
                  <a:schemeClr val="dk1"/>
                </a:solidFill>
              </a:rPr>
              <a:t>Use the Bootstrap CSS library to leverage pre-styled components.</a:t>
            </a:r>
            <a:endParaRPr sz="1600">
              <a:solidFill>
                <a:schemeClr val="dk1"/>
              </a:solidFill>
            </a:endParaRPr>
          </a:p>
          <a:p>
            <a:pPr indent="-330200" lvl="0" marL="457200" marR="0" rtl="0" algn="l">
              <a:lnSpc>
                <a:spcPct val="115000"/>
              </a:lnSpc>
              <a:spcBef>
                <a:spcPts val="700"/>
              </a:spcBef>
              <a:spcAft>
                <a:spcPts val="0"/>
              </a:spcAft>
              <a:buClr>
                <a:schemeClr val="dk1"/>
              </a:buClr>
              <a:buSzPts val="1600"/>
              <a:buChar char="●"/>
            </a:pPr>
            <a:r>
              <a:rPr lang="en" sz="1600">
                <a:solidFill>
                  <a:schemeClr val="dk1"/>
                </a:solidFill>
              </a:rPr>
              <a:t>Adapt Bootstrap components for specific use cases.</a:t>
            </a:r>
            <a:endParaRPr sz="1600">
              <a:solidFill>
                <a:schemeClr val="dk1"/>
              </a:solidFill>
            </a:endParaRPr>
          </a:p>
          <a:p>
            <a:pPr indent="-330200" lvl="0" marL="457200" marR="0" rtl="0" algn="l">
              <a:lnSpc>
                <a:spcPct val="115000"/>
              </a:lnSpc>
              <a:spcBef>
                <a:spcPts val="700"/>
              </a:spcBef>
              <a:spcAft>
                <a:spcPts val="700"/>
              </a:spcAft>
              <a:buClr>
                <a:schemeClr val="dk1"/>
              </a:buClr>
              <a:buSzPts val="1600"/>
              <a:buChar char="●"/>
            </a:pPr>
            <a:r>
              <a:rPr lang="en" sz="1600">
                <a:solidFill>
                  <a:schemeClr val="dk1"/>
                </a:solidFill>
              </a:rPr>
              <a:t>Evaluate CSS frameworks against self-written CSS.</a:t>
            </a:r>
            <a:endParaRPr sz="1600">
              <a:solidFill>
                <a:schemeClr val="dk1"/>
              </a:solidFill>
            </a:endParaRPr>
          </a:p>
        </p:txBody>
      </p:sp>
      <p:sp>
        <p:nvSpPr>
          <p:cNvPr id="612" name="Google Shape;612;p7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pic>
        <p:nvPicPr>
          <p:cNvPr id="613" name="Google Shape;613;p73"/>
          <p:cNvPicPr preferRelativeResize="0"/>
          <p:nvPr/>
        </p:nvPicPr>
        <p:blipFill>
          <a:blip r:embed="rId3">
            <a:alphaModFix/>
          </a:blip>
          <a:stretch>
            <a:fillRect/>
          </a:stretch>
        </p:blipFill>
        <p:spPr>
          <a:xfrm>
            <a:off x="6302320" y="1133463"/>
            <a:ext cx="1819968" cy="2561116"/>
          </a:xfrm>
          <a:prstGeom prst="rect">
            <a:avLst/>
          </a:prstGeom>
          <a:noFill/>
          <a:ln>
            <a:noFill/>
          </a:ln>
        </p:spPr>
      </p:pic>
      <p:sp>
        <p:nvSpPr>
          <p:cNvPr id="614" name="Google Shape;614;p73"/>
          <p:cNvSpPr txBox="1"/>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Today’s Learning Objectives</a:t>
            </a:r>
            <a:endParaRPr b="1" sz="2400">
              <a:latin typeface="Proxima Nova"/>
              <a:ea typeface="Proxima Nova"/>
              <a:cs typeface="Proxima Nova"/>
              <a:sym typeface="Proxima Nova"/>
            </a:endParaRPr>
          </a:p>
        </p:txBody>
      </p:sp>
      <p:sp>
        <p:nvSpPr>
          <p:cNvPr id="615" name="Google Shape;615;p7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16" name="Google Shape;616;p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Frameworks</a:t>
            </a:r>
            <a:endParaRPr/>
          </a:p>
        </p:txBody>
      </p:sp>
      <p:sp>
        <p:nvSpPr>
          <p:cNvPr id="622" name="Google Shape;622;p7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Front-End Web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5"/>
          <p:cNvSpPr txBox="1"/>
          <p:nvPr>
            <p:ph idx="4294967295" type="body"/>
          </p:nvPr>
        </p:nvSpPr>
        <p:spPr>
          <a:xfrm>
            <a:off x="457200" y="914400"/>
            <a:ext cx="4261200" cy="327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Frameworks</a:t>
            </a:r>
            <a:r>
              <a:rPr lang="en">
                <a:solidFill>
                  <a:schemeClr val="dk1"/>
                </a:solidFill>
              </a:rPr>
              <a:t> are sets of pre-made HTML/CSS/JS components packaged together. </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Think of a framework as a bunch of plugins made by the same team that so they work nicely together out of the box.</a:t>
            </a:r>
            <a:endParaRPr>
              <a:solidFill>
                <a:schemeClr val="dk1"/>
              </a:solidFill>
            </a:endParaRPr>
          </a:p>
        </p:txBody>
      </p:sp>
      <p:sp>
        <p:nvSpPr>
          <p:cNvPr id="628" name="Google Shape;628;p7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rameworks</a:t>
            </a:r>
            <a:endParaRPr/>
          </a:p>
        </p:txBody>
      </p:sp>
      <p:sp>
        <p:nvSpPr>
          <p:cNvPr id="629" name="Google Shape;629;p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30" name="Google Shape;630;p75"/>
          <p:cNvPicPr preferRelativeResize="0"/>
          <p:nvPr/>
        </p:nvPicPr>
        <p:blipFill>
          <a:blip r:embed="rId3">
            <a:alphaModFix/>
          </a:blip>
          <a:stretch>
            <a:fillRect/>
          </a:stretch>
        </p:blipFill>
        <p:spPr>
          <a:xfrm>
            <a:off x="5451175" y="853075"/>
            <a:ext cx="3187623" cy="3187623"/>
          </a:xfrm>
          <a:prstGeom prst="rect">
            <a:avLst/>
          </a:prstGeom>
          <a:noFill/>
          <a:ln>
            <a:noFill/>
          </a:ln>
        </p:spPr>
      </p:pic>
      <p:sp>
        <p:nvSpPr>
          <p:cNvPr id="631" name="Google Shape;631;p7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I Use a CSS Framework Like Bootstrap?</a:t>
            </a:r>
            <a:endParaRPr/>
          </a:p>
        </p:txBody>
      </p:sp>
      <p:sp>
        <p:nvSpPr>
          <p:cNvPr id="637" name="Google Shape;637;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38" name="Google Shape;638;p76"/>
          <p:cNvSpPr txBox="1"/>
          <p:nvPr/>
        </p:nvSpPr>
        <p:spPr>
          <a:xfrm>
            <a:off x="420075" y="1922150"/>
            <a:ext cx="3939900" cy="221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Gives you lots of code.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Grid-based design out of the box.</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Easy integration of JS components.</a:t>
            </a:r>
            <a:endParaRPr sz="1800">
              <a:solidFill>
                <a:schemeClr val="dk1"/>
              </a:solidFill>
              <a:latin typeface="Proxima Nova"/>
              <a:ea typeface="Proxima Nova"/>
              <a:cs typeface="Proxima Nova"/>
              <a:sym typeface="Proxima Nova"/>
            </a:endParaRPr>
          </a:p>
          <a:p>
            <a:pPr indent="-342900" lvl="0" marL="457200" rtl="0" algn="l">
              <a:lnSpc>
                <a:spcPct val="114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Familiar, standard design feel.</a:t>
            </a:r>
            <a:endParaRPr/>
          </a:p>
        </p:txBody>
      </p:sp>
      <p:sp>
        <p:nvSpPr>
          <p:cNvPr id="639" name="Google Shape;639;p76"/>
          <p:cNvSpPr txBox="1"/>
          <p:nvPr/>
        </p:nvSpPr>
        <p:spPr>
          <a:xfrm>
            <a:off x="4784026" y="1922150"/>
            <a:ext cx="3939900" cy="22179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Gives you lots of code.</a:t>
            </a:r>
            <a:endParaRPr sz="1800">
              <a:solidFill>
                <a:schemeClr val="dk1"/>
              </a:solidFill>
              <a:latin typeface="Proxima Nova"/>
              <a:ea typeface="Proxima Nova"/>
              <a:cs typeface="Proxima Nova"/>
              <a:sym typeface="Proxima Nova"/>
            </a:endParaRPr>
          </a:p>
          <a:p>
            <a:pPr indent="-342900" lvl="0" marL="457200" rtl="0" algn="l">
              <a:lnSpc>
                <a:spcPct val="114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Bloats your site with features you likely won’t use.</a:t>
            </a:r>
            <a:endParaRPr sz="1800">
              <a:solidFill>
                <a:schemeClr val="dk1"/>
              </a:solidFill>
              <a:latin typeface="Proxima Nova"/>
              <a:ea typeface="Proxima Nova"/>
              <a:cs typeface="Proxima Nova"/>
              <a:sym typeface="Proxima Nova"/>
            </a:endParaRPr>
          </a:p>
          <a:p>
            <a:pPr indent="-342900" lvl="0" marL="457200" rtl="0" algn="l">
              <a:lnSpc>
                <a:spcPct val="114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Design monotony.</a:t>
            </a:r>
            <a:endParaRPr sz="1800">
              <a:solidFill>
                <a:schemeClr val="dk1"/>
              </a:solidFill>
              <a:latin typeface="Proxima Nova"/>
              <a:ea typeface="Proxima Nova"/>
              <a:cs typeface="Proxima Nova"/>
              <a:sym typeface="Proxima Nova"/>
            </a:endParaRPr>
          </a:p>
        </p:txBody>
      </p:sp>
      <p:sp>
        <p:nvSpPr>
          <p:cNvPr id="640" name="Google Shape;640;p76"/>
          <p:cNvSpPr txBox="1"/>
          <p:nvPr/>
        </p:nvSpPr>
        <p:spPr>
          <a:xfrm>
            <a:off x="420075" y="1292750"/>
            <a:ext cx="3939900" cy="572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1000"/>
              </a:spcAft>
              <a:buNone/>
            </a:pPr>
            <a:r>
              <a:rPr b="1" lang="en" sz="1800">
                <a:solidFill>
                  <a:schemeClr val="dk1"/>
                </a:solidFill>
                <a:latin typeface="Proxima Nova"/>
                <a:ea typeface="Proxima Nova"/>
                <a:cs typeface="Proxima Nova"/>
                <a:sym typeface="Proxima Nova"/>
              </a:rPr>
              <a:t>Benefits</a:t>
            </a:r>
            <a:endParaRPr b="1"/>
          </a:p>
        </p:txBody>
      </p:sp>
      <p:sp>
        <p:nvSpPr>
          <p:cNvPr id="641" name="Google Shape;641;p76"/>
          <p:cNvSpPr txBox="1"/>
          <p:nvPr/>
        </p:nvSpPr>
        <p:spPr>
          <a:xfrm>
            <a:off x="4746900" y="1292750"/>
            <a:ext cx="3939900" cy="572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1000"/>
              </a:spcAft>
              <a:buNone/>
            </a:pPr>
            <a:r>
              <a:rPr b="1" lang="en" sz="1800">
                <a:solidFill>
                  <a:schemeClr val="dk1"/>
                </a:solidFill>
                <a:latin typeface="Proxima Nova"/>
                <a:ea typeface="Proxima Nova"/>
                <a:cs typeface="Proxima Nova"/>
                <a:sym typeface="Proxima Nova"/>
              </a:rPr>
              <a:t>Drawbacks</a:t>
            </a:r>
            <a:endParaRPr b="1"/>
          </a:p>
        </p:txBody>
      </p:sp>
      <p:pic>
        <p:nvPicPr>
          <p:cNvPr id="642" name="Google Shape;642;p76"/>
          <p:cNvPicPr preferRelativeResize="0"/>
          <p:nvPr/>
        </p:nvPicPr>
        <p:blipFill>
          <a:blip r:embed="rId3">
            <a:alphaModFix/>
          </a:blip>
          <a:stretch>
            <a:fillRect/>
          </a:stretch>
        </p:blipFill>
        <p:spPr>
          <a:xfrm>
            <a:off x="1227575" y="1166975"/>
            <a:ext cx="538075" cy="538075"/>
          </a:xfrm>
          <a:prstGeom prst="rect">
            <a:avLst/>
          </a:prstGeom>
          <a:noFill/>
          <a:ln>
            <a:noFill/>
          </a:ln>
        </p:spPr>
      </p:pic>
      <p:pic>
        <p:nvPicPr>
          <p:cNvPr id="643" name="Google Shape;643;p76"/>
          <p:cNvPicPr preferRelativeResize="0"/>
          <p:nvPr/>
        </p:nvPicPr>
        <p:blipFill>
          <a:blip r:embed="rId3">
            <a:alphaModFix/>
          </a:blip>
          <a:stretch>
            <a:fillRect/>
          </a:stretch>
        </p:blipFill>
        <p:spPr>
          <a:xfrm rot="10800000">
            <a:off x="5414900" y="1310062"/>
            <a:ext cx="538075" cy="538075"/>
          </a:xfrm>
          <a:prstGeom prst="rect">
            <a:avLst/>
          </a:prstGeom>
          <a:noFill/>
          <a:ln>
            <a:noFill/>
          </a:ln>
        </p:spPr>
      </p:pic>
      <p:sp>
        <p:nvSpPr>
          <p:cNvPr id="644" name="Google Shape;644;p7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